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Lobster"/>
      <p:regular r:id="rId35"/>
    </p:embeddedFont>
    <p:embeddedFont>
      <p:font typeface="Amatic SC"/>
      <p:regular r:id="rId36"/>
      <p:bold r:id="rId37"/>
    </p:embeddedFont>
    <p:embeddedFont>
      <p:font typeface="Lora"/>
      <p:regular r:id="rId38"/>
      <p:bold r:id="rId39"/>
      <p:italic r:id="rId40"/>
      <p:boldItalic r:id="rId41"/>
    </p:embeddedFont>
    <p:embeddedFont>
      <p:font typeface="Pacifico"/>
      <p:regular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9B0E6D-2EA9-4DCC-B79D-AAB2F1C0F789}">
  <a:tblStyle styleId="{849B0E6D-2EA9-4DCC-B79D-AAB2F1C0F7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italic.fntdata"/><Relationship Id="rId20" Type="http://schemas.openxmlformats.org/officeDocument/2006/relationships/slide" Target="slides/slide14.xml"/><Relationship Id="rId42" Type="http://schemas.openxmlformats.org/officeDocument/2006/relationships/font" Target="fonts/Pacifico-regular.fntdata"/><Relationship Id="rId41" Type="http://schemas.openxmlformats.org/officeDocument/2006/relationships/font" Target="fonts/Lora-boldItalic.fntdata"/><Relationship Id="rId22" Type="http://schemas.openxmlformats.org/officeDocument/2006/relationships/slide" Target="slides/slide16.xml"/><Relationship Id="rId44" Type="http://schemas.openxmlformats.org/officeDocument/2006/relationships/font" Target="fonts/Oswald-bold.fntdata"/><Relationship Id="rId21" Type="http://schemas.openxmlformats.org/officeDocument/2006/relationships/slide" Target="slides/slide15.xml"/><Relationship Id="rId43" Type="http://schemas.openxmlformats.org/officeDocument/2006/relationships/font" Target="fonts/Oswald-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Lobster-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maticSC-bold.fntdata"/><Relationship Id="rId14" Type="http://schemas.openxmlformats.org/officeDocument/2006/relationships/slide" Target="slides/slide8.xml"/><Relationship Id="rId36" Type="http://schemas.openxmlformats.org/officeDocument/2006/relationships/font" Target="fonts/AmaticSC-regular.fntdata"/><Relationship Id="rId17" Type="http://schemas.openxmlformats.org/officeDocument/2006/relationships/slide" Target="slides/slide11.xml"/><Relationship Id="rId39" Type="http://schemas.openxmlformats.org/officeDocument/2006/relationships/font" Target="fonts/Lora-bold.fntdata"/><Relationship Id="rId16" Type="http://schemas.openxmlformats.org/officeDocument/2006/relationships/slide" Target="slides/slide10.xml"/><Relationship Id="rId38" Type="http://schemas.openxmlformats.org/officeDocument/2006/relationships/font" Target="fonts/Lora-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2cfa60d5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2cfa60d5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c803100c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c803100c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cad55955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cad55955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cad55955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cad55955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2cfa60d50_4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2cfa60d50_4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301b901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301b901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cad55955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cad55955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2cfa60d50_4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2cfa60d50_4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d01cc3b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d01cc3b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cad55955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cad55955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c39efa3b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c39efa3b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cad5595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cad5595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cad55955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acad55955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cad55955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cad55955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acad55955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acad55955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2cfa60d50_4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a2cfa60d50_4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d038b2a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d038b2a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16b2780ad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16b2780a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7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c39efaea8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c39efaea8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ad01cc3bc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ad01cc3bc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c39efaea8_2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c39efaea8_2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c39efa3b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c39efa3b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cad5595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cad5595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c803100c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c803100c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fc572a9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fc572a9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c803100c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c803100c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2cfa60d50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2cfa60d50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github.com/Digital-Image-Processing-IIITH/project-255-shades-of-gray"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9.png"/><Relationship Id="rId11" Type="http://schemas.openxmlformats.org/officeDocument/2006/relationships/image" Target="../media/image31.png"/><Relationship Id="rId10" Type="http://schemas.openxmlformats.org/officeDocument/2006/relationships/image" Target="../media/image37.png"/><Relationship Id="rId9"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40.png"/><Relationship Id="rId6" Type="http://schemas.openxmlformats.org/officeDocument/2006/relationships/image" Target="../media/image30.png"/><Relationship Id="rId7"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8.png"/><Relationship Id="rId9"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47.png"/><Relationship Id="rId5" Type="http://schemas.openxmlformats.org/officeDocument/2006/relationships/image" Target="../media/image56.png"/><Relationship Id="rId6"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25.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71.png"/><Relationship Id="rId13" Type="http://schemas.openxmlformats.org/officeDocument/2006/relationships/image" Target="../media/image70.png"/><Relationship Id="rId12" Type="http://schemas.openxmlformats.org/officeDocument/2006/relationships/image" Target="../media/image65.png"/><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53.png"/><Relationship Id="rId9" Type="http://schemas.openxmlformats.org/officeDocument/2006/relationships/image" Target="../media/image74.png"/><Relationship Id="rId14" Type="http://schemas.openxmlformats.org/officeDocument/2006/relationships/image" Target="../media/image72.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0" y="0"/>
            <a:ext cx="3401100" cy="5143500"/>
          </a:xfrm>
          <a:prstGeom prst="rect">
            <a:avLst/>
          </a:prstGeom>
          <a:solidFill>
            <a:srgbClr val="0097A7">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idx="4294967295" type="ctrTitle"/>
          </p:nvPr>
        </p:nvSpPr>
        <p:spPr>
          <a:xfrm>
            <a:off x="220050" y="477625"/>
            <a:ext cx="2983800" cy="1414200"/>
          </a:xfrm>
          <a:prstGeom prst="rect">
            <a:avLst/>
          </a:prstGeom>
          <a:solidFill>
            <a:srgbClr val="0097A7">
              <a:alpha val="7285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Lobster"/>
                <a:ea typeface="Lobster"/>
                <a:cs typeface="Lobster"/>
                <a:sym typeface="Lobster"/>
              </a:rPr>
              <a:t>Project Title</a:t>
            </a:r>
            <a:endParaRPr b="1" sz="2200">
              <a:solidFill>
                <a:srgbClr val="FFFFFF"/>
              </a:solidFill>
              <a:latin typeface="Lobster"/>
              <a:ea typeface="Lobster"/>
              <a:cs typeface="Lobster"/>
              <a:sym typeface="Lobster"/>
            </a:endParaRPr>
          </a:p>
          <a:p>
            <a:pPr indent="0" lvl="0" marL="0" rtl="0" algn="ctr">
              <a:spcBef>
                <a:spcPts val="0"/>
              </a:spcBef>
              <a:spcAft>
                <a:spcPts val="0"/>
              </a:spcAft>
              <a:buNone/>
            </a:pPr>
            <a:r>
              <a:rPr b="1" lang="en" sz="2100">
                <a:solidFill>
                  <a:srgbClr val="FF0000"/>
                </a:solidFill>
                <a:latin typeface="Lobster"/>
                <a:ea typeface="Lobster"/>
                <a:cs typeface="Lobster"/>
                <a:sym typeface="Lobster"/>
              </a:rPr>
              <a:t>A</a:t>
            </a:r>
            <a:r>
              <a:rPr b="1" lang="en" sz="2100">
                <a:solidFill>
                  <a:srgbClr val="FF9900"/>
                </a:solidFill>
                <a:latin typeface="Lobster"/>
                <a:ea typeface="Lobster"/>
                <a:cs typeface="Lobster"/>
                <a:sym typeface="Lobster"/>
              </a:rPr>
              <a:t>w</a:t>
            </a:r>
            <a:r>
              <a:rPr b="1" lang="en" sz="2100">
                <a:solidFill>
                  <a:srgbClr val="FFFF00"/>
                </a:solidFill>
                <a:latin typeface="Lobster"/>
                <a:ea typeface="Lobster"/>
                <a:cs typeface="Lobster"/>
                <a:sym typeface="Lobster"/>
              </a:rPr>
              <a:t>e</a:t>
            </a:r>
            <a:r>
              <a:rPr b="1" lang="en" sz="2100">
                <a:solidFill>
                  <a:srgbClr val="00FF00"/>
                </a:solidFill>
                <a:latin typeface="Lobster"/>
                <a:ea typeface="Lobster"/>
                <a:cs typeface="Lobster"/>
                <a:sym typeface="Lobster"/>
              </a:rPr>
              <a:t>s</a:t>
            </a:r>
            <a:r>
              <a:rPr b="1" lang="en" sz="2100">
                <a:solidFill>
                  <a:srgbClr val="00FFFF"/>
                </a:solidFill>
                <a:latin typeface="Lobster"/>
                <a:ea typeface="Lobster"/>
                <a:cs typeface="Lobster"/>
                <a:sym typeface="Lobster"/>
              </a:rPr>
              <a:t>o</a:t>
            </a:r>
            <a:r>
              <a:rPr b="1" lang="en" sz="2100">
                <a:solidFill>
                  <a:srgbClr val="0000FF"/>
                </a:solidFill>
                <a:latin typeface="Lobster"/>
                <a:ea typeface="Lobster"/>
                <a:cs typeface="Lobster"/>
                <a:sym typeface="Lobster"/>
              </a:rPr>
              <a:t>m</a:t>
            </a:r>
            <a:r>
              <a:rPr b="1" lang="en" sz="2100">
                <a:solidFill>
                  <a:srgbClr val="FF00FF"/>
                </a:solidFill>
                <a:latin typeface="Lobster"/>
                <a:ea typeface="Lobster"/>
                <a:cs typeface="Lobster"/>
                <a:sym typeface="Lobster"/>
              </a:rPr>
              <a:t>e</a:t>
            </a:r>
            <a:r>
              <a:rPr b="1" lang="en" sz="2100">
                <a:solidFill>
                  <a:srgbClr val="FFFFFF"/>
                </a:solidFill>
                <a:latin typeface="Lobster"/>
                <a:ea typeface="Lobster"/>
                <a:cs typeface="Lobster"/>
                <a:sym typeface="Lobster"/>
              </a:rPr>
              <a:t> </a:t>
            </a:r>
            <a:r>
              <a:rPr b="1" lang="en" sz="2100">
                <a:solidFill>
                  <a:srgbClr val="FF0000"/>
                </a:solidFill>
                <a:latin typeface="Lobster"/>
                <a:ea typeface="Lobster"/>
                <a:cs typeface="Lobster"/>
                <a:sym typeface="Lobster"/>
              </a:rPr>
              <a:t>T</a:t>
            </a:r>
            <a:r>
              <a:rPr b="1" lang="en" sz="2100">
                <a:solidFill>
                  <a:srgbClr val="FF9900"/>
                </a:solidFill>
                <a:latin typeface="Lobster"/>
                <a:ea typeface="Lobster"/>
                <a:cs typeface="Lobster"/>
                <a:sym typeface="Lobster"/>
              </a:rPr>
              <a:t>y</a:t>
            </a:r>
            <a:r>
              <a:rPr b="1" lang="en" sz="2100">
                <a:solidFill>
                  <a:srgbClr val="FFFF00"/>
                </a:solidFill>
                <a:latin typeface="Lobster"/>
                <a:ea typeface="Lobster"/>
                <a:cs typeface="Lobster"/>
                <a:sym typeface="Lobster"/>
              </a:rPr>
              <a:t>p</a:t>
            </a:r>
            <a:r>
              <a:rPr b="1" lang="en" sz="2100">
                <a:solidFill>
                  <a:schemeClr val="accent6"/>
                </a:solidFill>
                <a:latin typeface="Lobster"/>
                <a:ea typeface="Lobster"/>
                <a:cs typeface="Lobster"/>
                <a:sym typeface="Lobster"/>
              </a:rPr>
              <a:t>o</a:t>
            </a:r>
            <a:r>
              <a:rPr b="1" lang="en" sz="2100">
                <a:solidFill>
                  <a:srgbClr val="00FF00"/>
                </a:solidFill>
                <a:latin typeface="Lobster"/>
                <a:ea typeface="Lobster"/>
                <a:cs typeface="Lobster"/>
                <a:sym typeface="Lobster"/>
              </a:rPr>
              <a:t>g</a:t>
            </a:r>
            <a:r>
              <a:rPr b="1" lang="en" sz="2100">
                <a:solidFill>
                  <a:srgbClr val="4A86E8"/>
                </a:solidFill>
                <a:latin typeface="Lobster"/>
                <a:ea typeface="Lobster"/>
                <a:cs typeface="Lobster"/>
                <a:sym typeface="Lobster"/>
              </a:rPr>
              <a:t>r</a:t>
            </a:r>
            <a:r>
              <a:rPr b="1" lang="en" sz="2100">
                <a:solidFill>
                  <a:srgbClr val="0000FF"/>
                </a:solidFill>
                <a:latin typeface="Lobster"/>
                <a:ea typeface="Lobster"/>
                <a:cs typeface="Lobster"/>
                <a:sym typeface="Lobster"/>
              </a:rPr>
              <a:t>a</a:t>
            </a:r>
            <a:r>
              <a:rPr b="1" lang="en" sz="2100">
                <a:solidFill>
                  <a:srgbClr val="9900FF"/>
                </a:solidFill>
                <a:latin typeface="Lobster"/>
                <a:ea typeface="Lobster"/>
                <a:cs typeface="Lobster"/>
                <a:sym typeface="Lobster"/>
              </a:rPr>
              <a:t>p</a:t>
            </a:r>
            <a:r>
              <a:rPr b="1" lang="en" sz="2100">
                <a:solidFill>
                  <a:srgbClr val="FF00FF"/>
                </a:solidFill>
                <a:latin typeface="Lobster"/>
                <a:ea typeface="Lobster"/>
                <a:cs typeface="Lobster"/>
                <a:sym typeface="Lobster"/>
              </a:rPr>
              <a:t>h</a:t>
            </a:r>
            <a:r>
              <a:rPr b="1" lang="en" sz="2100">
                <a:solidFill>
                  <a:srgbClr val="D5A6BD"/>
                </a:solidFill>
                <a:latin typeface="Lobster"/>
                <a:ea typeface="Lobster"/>
                <a:cs typeface="Lobster"/>
                <a:sym typeface="Lobster"/>
              </a:rPr>
              <a:t>y</a:t>
            </a:r>
            <a:r>
              <a:rPr b="1" lang="en" sz="2100">
                <a:solidFill>
                  <a:srgbClr val="C27BA0"/>
                </a:solidFill>
                <a:latin typeface="Lobster"/>
                <a:ea typeface="Lobster"/>
                <a:cs typeface="Lobster"/>
                <a:sym typeface="Lobster"/>
              </a:rPr>
              <a:t>:</a:t>
            </a:r>
            <a:endParaRPr b="1" sz="2100">
              <a:solidFill>
                <a:srgbClr val="C27BA0"/>
              </a:solidFill>
              <a:latin typeface="Lobster"/>
              <a:ea typeface="Lobster"/>
              <a:cs typeface="Lobster"/>
              <a:sym typeface="Lobster"/>
            </a:endParaRPr>
          </a:p>
          <a:p>
            <a:pPr indent="0" lvl="0" marL="0" rtl="0" algn="ctr">
              <a:spcBef>
                <a:spcPts val="0"/>
              </a:spcBef>
              <a:spcAft>
                <a:spcPts val="0"/>
              </a:spcAft>
              <a:buNone/>
            </a:pPr>
            <a:r>
              <a:rPr lang="en" sz="1700">
                <a:solidFill>
                  <a:srgbClr val="FFFFFF"/>
                </a:solidFill>
                <a:latin typeface="Pacifico"/>
                <a:ea typeface="Pacifico"/>
                <a:cs typeface="Pacifico"/>
                <a:sym typeface="Pacifico"/>
              </a:rPr>
              <a:t>Statistics-Based Text</a:t>
            </a:r>
            <a:endParaRPr sz="1700">
              <a:solidFill>
                <a:srgbClr val="FFFFFF"/>
              </a:solidFill>
              <a:latin typeface="Pacifico"/>
              <a:ea typeface="Pacifico"/>
              <a:cs typeface="Pacifico"/>
              <a:sym typeface="Pacifico"/>
            </a:endParaRPr>
          </a:p>
          <a:p>
            <a:pPr indent="0" lvl="0" marL="0" rtl="0" algn="ctr">
              <a:spcBef>
                <a:spcPts val="0"/>
              </a:spcBef>
              <a:spcAft>
                <a:spcPts val="0"/>
              </a:spcAft>
              <a:buNone/>
            </a:pPr>
            <a:r>
              <a:rPr lang="en" sz="1700">
                <a:solidFill>
                  <a:srgbClr val="FFFFFF"/>
                </a:solidFill>
                <a:latin typeface="Pacifico"/>
                <a:ea typeface="Pacifico"/>
                <a:cs typeface="Pacifico"/>
                <a:sym typeface="Pacifico"/>
              </a:rPr>
              <a:t>Effects Transfer</a:t>
            </a:r>
            <a:endParaRPr sz="1700">
              <a:solidFill>
                <a:srgbClr val="FFFFFF"/>
              </a:solidFill>
              <a:latin typeface="Pacifico"/>
              <a:ea typeface="Pacifico"/>
              <a:cs typeface="Pacifico"/>
              <a:sym typeface="Pacifico"/>
            </a:endParaRPr>
          </a:p>
        </p:txBody>
      </p:sp>
      <p:sp>
        <p:nvSpPr>
          <p:cNvPr id="56" name="Google Shape;56;p13"/>
          <p:cNvSpPr txBox="1"/>
          <p:nvPr>
            <p:ph idx="4294967295" type="ctrTitle"/>
          </p:nvPr>
        </p:nvSpPr>
        <p:spPr>
          <a:xfrm>
            <a:off x="220050" y="3840300"/>
            <a:ext cx="2983800" cy="879900"/>
          </a:xfrm>
          <a:prstGeom prst="rect">
            <a:avLst/>
          </a:prstGeom>
          <a:solidFill>
            <a:srgbClr val="0097A7">
              <a:alpha val="7285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Lobster"/>
                <a:ea typeface="Lobster"/>
                <a:cs typeface="Lobster"/>
                <a:sym typeface="Lobster"/>
              </a:rPr>
              <a:t>Team 31</a:t>
            </a:r>
            <a:r>
              <a:rPr b="1" lang="en" sz="1700">
                <a:solidFill>
                  <a:srgbClr val="FFFFFF"/>
                </a:solidFill>
                <a:latin typeface="Lobster"/>
                <a:ea typeface="Lobster"/>
                <a:cs typeface="Lobster"/>
                <a:sym typeface="Lobster"/>
              </a:rPr>
              <a:t>:</a:t>
            </a:r>
            <a:r>
              <a:rPr b="1" lang="en" sz="1900">
                <a:solidFill>
                  <a:srgbClr val="FFFFFF"/>
                </a:solidFill>
              </a:rPr>
              <a:t> </a:t>
            </a:r>
            <a:endParaRPr b="1" sz="1900">
              <a:solidFill>
                <a:srgbClr val="FFFFFF"/>
              </a:solidFill>
            </a:endParaRPr>
          </a:p>
          <a:p>
            <a:pPr indent="0" lvl="0" marL="0" rtl="0" algn="ctr">
              <a:spcBef>
                <a:spcPts val="0"/>
              </a:spcBef>
              <a:spcAft>
                <a:spcPts val="0"/>
              </a:spcAft>
              <a:buNone/>
            </a:pPr>
            <a:r>
              <a:rPr b="1" lang="en" sz="1900">
                <a:solidFill>
                  <a:srgbClr val="000000"/>
                </a:solidFill>
                <a:latin typeface="Oswald"/>
                <a:ea typeface="Oswald"/>
                <a:cs typeface="Oswald"/>
                <a:sym typeface="Oswald"/>
              </a:rPr>
              <a:t>2</a:t>
            </a:r>
            <a:r>
              <a:rPr b="1" lang="en" sz="1900">
                <a:solidFill>
                  <a:srgbClr val="434343"/>
                </a:solidFill>
                <a:latin typeface="Oswald"/>
                <a:ea typeface="Oswald"/>
                <a:cs typeface="Oswald"/>
                <a:sym typeface="Oswald"/>
              </a:rPr>
              <a:t>5</a:t>
            </a:r>
            <a:r>
              <a:rPr b="1" lang="en" sz="1900">
                <a:solidFill>
                  <a:srgbClr val="666666"/>
                </a:solidFill>
                <a:latin typeface="Oswald"/>
                <a:ea typeface="Oswald"/>
                <a:cs typeface="Oswald"/>
                <a:sym typeface="Oswald"/>
              </a:rPr>
              <a:t>5</a:t>
            </a:r>
            <a:r>
              <a:rPr b="1" lang="en" sz="1900">
                <a:solidFill>
                  <a:srgbClr val="FFFFFF"/>
                </a:solidFill>
                <a:latin typeface="Oswald"/>
                <a:ea typeface="Oswald"/>
                <a:cs typeface="Oswald"/>
                <a:sym typeface="Oswald"/>
              </a:rPr>
              <a:t> </a:t>
            </a:r>
            <a:r>
              <a:rPr b="1" lang="en" sz="1900">
                <a:solidFill>
                  <a:srgbClr val="999999"/>
                </a:solidFill>
                <a:latin typeface="Oswald"/>
                <a:ea typeface="Oswald"/>
                <a:cs typeface="Oswald"/>
                <a:sym typeface="Oswald"/>
              </a:rPr>
              <a:t>S</a:t>
            </a:r>
            <a:r>
              <a:rPr b="1" lang="en" sz="1900">
                <a:solidFill>
                  <a:srgbClr val="B7B7B7"/>
                </a:solidFill>
                <a:latin typeface="Oswald"/>
                <a:ea typeface="Oswald"/>
                <a:cs typeface="Oswald"/>
                <a:sym typeface="Oswald"/>
              </a:rPr>
              <a:t>ha</a:t>
            </a:r>
            <a:r>
              <a:rPr b="1" lang="en" sz="1900">
                <a:solidFill>
                  <a:srgbClr val="D9D9D9"/>
                </a:solidFill>
                <a:latin typeface="Oswald"/>
                <a:ea typeface="Oswald"/>
                <a:cs typeface="Oswald"/>
                <a:sym typeface="Oswald"/>
              </a:rPr>
              <a:t>d</a:t>
            </a:r>
            <a:r>
              <a:rPr b="1" lang="en" sz="1900">
                <a:solidFill>
                  <a:srgbClr val="EFEFEF"/>
                </a:solidFill>
                <a:latin typeface="Oswald"/>
                <a:ea typeface="Oswald"/>
                <a:cs typeface="Oswald"/>
                <a:sym typeface="Oswald"/>
              </a:rPr>
              <a:t>e</a:t>
            </a:r>
            <a:r>
              <a:rPr b="1" lang="en" sz="1900">
                <a:solidFill>
                  <a:srgbClr val="F3F3F3"/>
                </a:solidFill>
                <a:latin typeface="Oswald"/>
                <a:ea typeface="Oswald"/>
                <a:cs typeface="Oswald"/>
                <a:sym typeface="Oswald"/>
              </a:rPr>
              <a:t>s</a:t>
            </a:r>
            <a:r>
              <a:rPr b="1" lang="en" sz="1900">
                <a:solidFill>
                  <a:srgbClr val="FFFFFF"/>
                </a:solidFill>
                <a:latin typeface="Oswald"/>
                <a:ea typeface="Oswald"/>
                <a:cs typeface="Oswald"/>
                <a:sym typeface="Oswald"/>
              </a:rPr>
              <a:t> </a:t>
            </a:r>
            <a:r>
              <a:rPr b="1" lang="en" sz="1900">
                <a:solidFill>
                  <a:srgbClr val="F3F3F3"/>
                </a:solidFill>
                <a:latin typeface="Oswald"/>
                <a:ea typeface="Oswald"/>
                <a:cs typeface="Oswald"/>
                <a:sym typeface="Oswald"/>
              </a:rPr>
              <a:t>o</a:t>
            </a:r>
            <a:r>
              <a:rPr b="1" lang="en" sz="1900">
                <a:solidFill>
                  <a:srgbClr val="B7B7B7"/>
                </a:solidFill>
                <a:latin typeface="Oswald"/>
                <a:ea typeface="Oswald"/>
                <a:cs typeface="Oswald"/>
                <a:sym typeface="Oswald"/>
              </a:rPr>
              <a:t>f</a:t>
            </a:r>
            <a:r>
              <a:rPr b="1" lang="en" sz="1900">
                <a:solidFill>
                  <a:srgbClr val="FFFFFF"/>
                </a:solidFill>
                <a:latin typeface="Oswald"/>
                <a:ea typeface="Oswald"/>
                <a:cs typeface="Oswald"/>
                <a:sym typeface="Oswald"/>
              </a:rPr>
              <a:t> </a:t>
            </a:r>
            <a:r>
              <a:rPr b="1" lang="en" sz="1900">
                <a:solidFill>
                  <a:srgbClr val="999999"/>
                </a:solidFill>
                <a:latin typeface="Oswald"/>
                <a:ea typeface="Oswald"/>
                <a:cs typeface="Oswald"/>
                <a:sym typeface="Oswald"/>
              </a:rPr>
              <a:t>G</a:t>
            </a:r>
            <a:r>
              <a:rPr b="1" lang="en" sz="1900">
                <a:solidFill>
                  <a:srgbClr val="666666"/>
                </a:solidFill>
                <a:latin typeface="Oswald"/>
                <a:ea typeface="Oswald"/>
                <a:cs typeface="Oswald"/>
                <a:sym typeface="Oswald"/>
              </a:rPr>
              <a:t>r</a:t>
            </a:r>
            <a:r>
              <a:rPr b="1" lang="en" sz="1900">
                <a:solidFill>
                  <a:srgbClr val="434343"/>
                </a:solidFill>
                <a:latin typeface="Oswald"/>
                <a:ea typeface="Oswald"/>
                <a:cs typeface="Oswald"/>
                <a:sym typeface="Oswald"/>
              </a:rPr>
              <a:t>a</a:t>
            </a:r>
            <a:r>
              <a:rPr b="1" lang="en" sz="1900">
                <a:solidFill>
                  <a:srgbClr val="000000"/>
                </a:solidFill>
                <a:latin typeface="Oswald"/>
                <a:ea typeface="Oswald"/>
                <a:cs typeface="Oswald"/>
                <a:sym typeface="Oswald"/>
              </a:rPr>
              <a:t>y</a:t>
            </a:r>
            <a:endParaRPr b="1" sz="1900">
              <a:solidFill>
                <a:srgbClr val="000000"/>
              </a:solidFill>
              <a:latin typeface="Oswald"/>
              <a:ea typeface="Oswald"/>
              <a:cs typeface="Oswald"/>
              <a:sym typeface="Oswald"/>
            </a:endParaRPr>
          </a:p>
        </p:txBody>
      </p:sp>
      <p:sp>
        <p:nvSpPr>
          <p:cNvPr id="57" name="Google Shape;57;p13"/>
          <p:cNvSpPr/>
          <p:nvPr/>
        </p:nvSpPr>
        <p:spPr>
          <a:xfrm>
            <a:off x="6761250" y="130825"/>
            <a:ext cx="2242200" cy="1857300"/>
          </a:xfrm>
          <a:prstGeom prst="snip1Rect">
            <a:avLst>
              <a:gd fmla="val 13893" name="adj"/>
            </a:avLst>
          </a:prstGeom>
          <a:solidFill>
            <a:srgbClr val="0097A7">
              <a:alpha val="888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a:p>
            <a:pPr indent="0" lvl="0" marL="0" rtl="0" algn="ctr">
              <a:spcBef>
                <a:spcPts val="0"/>
              </a:spcBef>
              <a:spcAft>
                <a:spcPts val="0"/>
              </a:spcAft>
              <a:buNone/>
            </a:pPr>
            <a:r>
              <a:t/>
            </a:r>
            <a:endParaRPr sz="1000">
              <a:solidFill>
                <a:schemeClr val="lt1"/>
              </a:solidFill>
            </a:endParaRPr>
          </a:p>
          <a:p>
            <a:pPr indent="0" lvl="0" marL="0" rtl="0" algn="ctr">
              <a:spcBef>
                <a:spcPts val="0"/>
              </a:spcBef>
              <a:spcAft>
                <a:spcPts val="0"/>
              </a:spcAft>
              <a:buNone/>
            </a:pPr>
            <a:r>
              <a:t/>
            </a:r>
            <a:endParaRPr sz="1000">
              <a:solidFill>
                <a:schemeClr val="lt1"/>
              </a:solidFill>
            </a:endParaRPr>
          </a:p>
          <a:p>
            <a:pPr indent="0" lvl="0" marL="0" rtl="0" algn="ctr">
              <a:spcBef>
                <a:spcPts val="0"/>
              </a:spcBef>
              <a:spcAft>
                <a:spcPts val="0"/>
              </a:spcAft>
              <a:buNone/>
            </a:pPr>
            <a:r>
              <a:rPr lang="en" sz="1500">
                <a:solidFill>
                  <a:schemeClr val="lt1"/>
                </a:solidFill>
                <a:latin typeface="Lobster"/>
                <a:ea typeface="Lobster"/>
                <a:cs typeface="Lobster"/>
                <a:sym typeface="Lobster"/>
              </a:rPr>
              <a:t>Team members:</a:t>
            </a:r>
            <a:endParaRPr sz="1500">
              <a:solidFill>
                <a:schemeClr val="lt1"/>
              </a:solidFill>
              <a:latin typeface="Lobster"/>
              <a:ea typeface="Lobster"/>
              <a:cs typeface="Lobster"/>
              <a:sym typeface="Lobster"/>
            </a:endParaRPr>
          </a:p>
          <a:p>
            <a:pPr indent="0" lvl="0" marL="0" rtl="0" algn="ctr">
              <a:spcBef>
                <a:spcPts val="0"/>
              </a:spcBef>
              <a:spcAft>
                <a:spcPts val="0"/>
              </a:spcAft>
              <a:buNone/>
            </a:pPr>
            <a:r>
              <a:rPr lang="en" sz="1000">
                <a:solidFill>
                  <a:schemeClr val="lt1"/>
                </a:solidFill>
                <a:latin typeface="Oswald"/>
                <a:ea typeface="Oswald"/>
                <a:cs typeface="Oswald"/>
                <a:sym typeface="Oswald"/>
              </a:rPr>
              <a:t>Samartha (2018101094)-CSE</a:t>
            </a:r>
            <a:endParaRPr sz="1200">
              <a:solidFill>
                <a:schemeClr val="lt1"/>
              </a:solidFill>
              <a:latin typeface="Lobster"/>
              <a:ea typeface="Lobster"/>
              <a:cs typeface="Lobster"/>
              <a:sym typeface="Lobster"/>
            </a:endParaRPr>
          </a:p>
          <a:p>
            <a:pPr indent="0" lvl="0" marL="0" rtl="0" algn="ctr">
              <a:spcBef>
                <a:spcPts val="0"/>
              </a:spcBef>
              <a:spcAft>
                <a:spcPts val="0"/>
              </a:spcAft>
              <a:buClr>
                <a:schemeClr val="dk1"/>
              </a:buClr>
              <a:buSzPts val="1100"/>
              <a:buFont typeface="Arial"/>
              <a:buNone/>
            </a:pPr>
            <a:r>
              <a:rPr lang="en" sz="1000">
                <a:solidFill>
                  <a:schemeClr val="lt1"/>
                </a:solidFill>
                <a:latin typeface="Oswald"/>
                <a:ea typeface="Oswald"/>
                <a:cs typeface="Oswald"/>
                <a:sym typeface="Oswald"/>
              </a:rPr>
              <a:t>Abhiram (2018102036)-ECE</a:t>
            </a:r>
            <a:endParaRPr sz="1000">
              <a:solidFill>
                <a:schemeClr val="lt1"/>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lang="en" sz="1000">
                <a:solidFill>
                  <a:schemeClr val="lt1"/>
                </a:solidFill>
                <a:latin typeface="Oswald"/>
                <a:ea typeface="Oswald"/>
                <a:cs typeface="Oswald"/>
                <a:sym typeface="Oswald"/>
              </a:rPr>
              <a:t>Nihar (2018102039) -ECE</a:t>
            </a:r>
            <a:endParaRPr sz="1000">
              <a:solidFill>
                <a:schemeClr val="lt1"/>
              </a:solidFill>
              <a:latin typeface="Oswald"/>
              <a:ea typeface="Oswald"/>
              <a:cs typeface="Oswald"/>
              <a:sym typeface="Oswald"/>
            </a:endParaRPr>
          </a:p>
          <a:p>
            <a:pPr indent="0" lvl="0" marL="0" rtl="0" algn="ctr">
              <a:spcBef>
                <a:spcPts val="0"/>
              </a:spcBef>
              <a:spcAft>
                <a:spcPts val="0"/>
              </a:spcAft>
              <a:buNone/>
            </a:pPr>
            <a:r>
              <a:rPr lang="en" sz="1000">
                <a:solidFill>
                  <a:schemeClr val="lt1"/>
                </a:solidFill>
                <a:latin typeface="Oswald"/>
                <a:ea typeface="Oswald"/>
                <a:cs typeface="Oswald"/>
                <a:sym typeface="Oswald"/>
              </a:rPr>
              <a:t>Tushar (2018102041)-ECE</a:t>
            </a:r>
            <a:endParaRPr sz="1000">
              <a:solidFill>
                <a:schemeClr val="lt1"/>
              </a:solidFill>
              <a:latin typeface="Oswald"/>
              <a:ea typeface="Oswald"/>
              <a:cs typeface="Oswald"/>
              <a:sym typeface="Oswald"/>
            </a:endParaRPr>
          </a:p>
          <a:p>
            <a:pPr indent="0" lvl="0" marL="0" rtl="0" algn="ctr">
              <a:spcBef>
                <a:spcPts val="0"/>
              </a:spcBef>
              <a:spcAft>
                <a:spcPts val="0"/>
              </a:spcAft>
              <a:buNone/>
            </a:pPr>
            <a:r>
              <a:t/>
            </a:r>
            <a:endParaRPr sz="1000">
              <a:solidFill>
                <a:schemeClr val="lt1"/>
              </a:solidFill>
              <a:latin typeface="Oswald"/>
              <a:ea typeface="Oswald"/>
              <a:cs typeface="Oswald"/>
              <a:sym typeface="Oswald"/>
            </a:endParaRPr>
          </a:p>
          <a:p>
            <a:pPr indent="0" lvl="0" marL="0" rtl="0" algn="ctr">
              <a:spcBef>
                <a:spcPts val="0"/>
              </a:spcBef>
              <a:spcAft>
                <a:spcPts val="0"/>
              </a:spcAft>
              <a:buNone/>
            </a:pPr>
            <a:r>
              <a:rPr lang="en" sz="1500">
                <a:solidFill>
                  <a:srgbClr val="FFFFFF"/>
                </a:solidFill>
                <a:latin typeface="Lobster"/>
                <a:ea typeface="Lobster"/>
                <a:cs typeface="Lobster"/>
                <a:sym typeface="Lobster"/>
              </a:rPr>
              <a:t>Mentor TA : </a:t>
            </a:r>
            <a:endParaRPr sz="1500">
              <a:solidFill>
                <a:srgbClr val="FFFFFF"/>
              </a:solidFill>
              <a:latin typeface="Lobster"/>
              <a:ea typeface="Lobster"/>
              <a:cs typeface="Lobster"/>
              <a:sym typeface="Lobster"/>
            </a:endParaRPr>
          </a:p>
          <a:p>
            <a:pPr indent="0" lvl="0" marL="0" rtl="0" algn="ctr">
              <a:spcBef>
                <a:spcPts val="0"/>
              </a:spcBef>
              <a:spcAft>
                <a:spcPts val="0"/>
              </a:spcAft>
              <a:buNone/>
            </a:pPr>
            <a:r>
              <a:rPr lang="en" sz="1100">
                <a:solidFill>
                  <a:srgbClr val="FFFFFF"/>
                </a:solidFill>
                <a:latin typeface="Oswald"/>
                <a:ea typeface="Oswald"/>
                <a:cs typeface="Oswald"/>
                <a:sym typeface="Oswald"/>
              </a:rPr>
              <a:t>Surendra Kumar</a:t>
            </a:r>
            <a:r>
              <a:rPr lang="en" sz="1100">
                <a:solidFill>
                  <a:srgbClr val="FFFFFF"/>
                </a:solidFill>
              </a:rPr>
              <a:t> </a:t>
            </a:r>
            <a:endParaRPr sz="1100">
              <a:solidFill>
                <a:srgbClr val="FFFFFF"/>
              </a:solidFill>
            </a:endParaRPr>
          </a:p>
          <a:p>
            <a:pPr indent="0" lvl="0" marL="0" rtl="0" algn="ctr">
              <a:spcBef>
                <a:spcPts val="0"/>
              </a:spcBef>
              <a:spcAft>
                <a:spcPts val="0"/>
              </a:spcAft>
              <a:buNone/>
            </a:pPr>
            <a:r>
              <a:t/>
            </a:r>
            <a:endParaRPr sz="1100">
              <a:solidFill>
                <a:srgbClr val="FFFFFF"/>
              </a:solidFill>
            </a:endParaRPr>
          </a:p>
          <a:p>
            <a:pPr indent="0" lvl="0" marL="0" rtl="0" algn="ctr">
              <a:spcBef>
                <a:spcPts val="0"/>
              </a:spcBef>
              <a:spcAft>
                <a:spcPts val="0"/>
              </a:spcAft>
              <a:buClr>
                <a:schemeClr val="dk1"/>
              </a:buClr>
              <a:buSzPts val="1100"/>
              <a:buFont typeface="Arial"/>
              <a:buNone/>
            </a:pPr>
            <a:r>
              <a:t/>
            </a:r>
            <a:endParaRPr sz="1800">
              <a:solidFill>
                <a:srgbClr val="FFFFFF"/>
              </a:solidFill>
            </a:endParaRPr>
          </a:p>
          <a:p>
            <a:pPr indent="0" lvl="0" marL="0" rtl="0" algn="ctr">
              <a:spcBef>
                <a:spcPts val="0"/>
              </a:spcBef>
              <a:spcAft>
                <a:spcPts val="0"/>
              </a:spcAft>
              <a:buNone/>
            </a:pPr>
            <a:r>
              <a:t/>
            </a:r>
            <a:endParaRPr sz="1000"/>
          </a:p>
        </p:txBody>
      </p:sp>
      <p:sp>
        <p:nvSpPr>
          <p:cNvPr id="58" name="Google Shape;58;p13"/>
          <p:cNvSpPr/>
          <p:nvPr/>
        </p:nvSpPr>
        <p:spPr>
          <a:xfrm>
            <a:off x="6761250" y="4150450"/>
            <a:ext cx="2323800" cy="879900"/>
          </a:xfrm>
          <a:prstGeom prst="homePlate">
            <a:avLst>
              <a:gd fmla="val 50000" name="adj"/>
            </a:avLst>
          </a:prstGeom>
          <a:solidFill>
            <a:srgbClr val="0097A7">
              <a:alpha val="888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a:p>
            <a:pPr indent="0" lvl="0" marL="0" rtl="0" algn="ctr">
              <a:spcBef>
                <a:spcPts val="0"/>
              </a:spcBef>
              <a:spcAft>
                <a:spcPts val="0"/>
              </a:spcAft>
              <a:buNone/>
            </a:pPr>
            <a:r>
              <a:rPr lang="en" sz="1200">
                <a:solidFill>
                  <a:srgbClr val="FFFFFF"/>
                </a:solidFill>
                <a:latin typeface="Lobster"/>
                <a:ea typeface="Lobster"/>
                <a:cs typeface="Lobster"/>
                <a:sym typeface="Lobster"/>
              </a:rPr>
              <a:t>Repo URL : </a:t>
            </a:r>
            <a:endParaRPr sz="1200">
              <a:solidFill>
                <a:srgbClr val="FFFFFF"/>
              </a:solidFill>
              <a:latin typeface="Lobster"/>
              <a:ea typeface="Lobster"/>
              <a:cs typeface="Lobster"/>
              <a:sym typeface="Lobster"/>
            </a:endParaRPr>
          </a:p>
          <a:p>
            <a:pPr indent="0" lvl="0" marL="0" rtl="0" algn="ctr">
              <a:spcBef>
                <a:spcPts val="0"/>
              </a:spcBef>
              <a:spcAft>
                <a:spcPts val="0"/>
              </a:spcAft>
              <a:buNone/>
            </a:pPr>
            <a:r>
              <a:rPr lang="en" sz="1000" u="sng">
                <a:solidFill>
                  <a:srgbClr val="FFFFFF"/>
                </a:solidFill>
                <a:hlinkClick r:id="rId4">
                  <a:extLst>
                    <a:ext uri="{A12FA001-AC4F-418D-AE19-62706E023703}">
                      <ahyp:hlinkClr val="tx"/>
                    </a:ext>
                  </a:extLst>
                </a:hlinkClick>
              </a:rPr>
              <a:t>https://github.com/Digital-Image-Processing-IIITH/project-255-shades-of-gray</a:t>
            </a:r>
            <a:endParaRPr sz="1700">
              <a:solidFill>
                <a:srgbClr val="FFFFFF"/>
              </a:solidFill>
            </a:endParaRPr>
          </a:p>
          <a:p>
            <a:pPr indent="0" lvl="0" marL="0" rtl="0" algn="ctr">
              <a:spcBef>
                <a:spcPts val="0"/>
              </a:spcBef>
              <a:spcAft>
                <a:spcPts val="0"/>
              </a:spcAft>
              <a:buNone/>
            </a:pPr>
            <a:r>
              <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p:nvPr/>
        </p:nvSpPr>
        <p:spPr>
          <a:xfrm>
            <a:off x="5372375" y="1281025"/>
            <a:ext cx="3613800" cy="1614000"/>
          </a:xfrm>
          <a:prstGeom prst="rect">
            <a:avLst/>
          </a:prstGeom>
          <a:solidFill>
            <a:srgbClr val="0097A7">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txBox="1"/>
          <p:nvPr>
            <p:ph type="title"/>
          </p:nvPr>
        </p:nvSpPr>
        <p:spPr>
          <a:xfrm>
            <a:off x="579300" y="295775"/>
            <a:ext cx="3081300" cy="6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Lobster"/>
                <a:ea typeface="Lobster"/>
                <a:cs typeface="Lobster"/>
                <a:sym typeface="Lobster"/>
              </a:rPr>
              <a:t>Distance Partition</a:t>
            </a:r>
            <a:endParaRPr sz="2300">
              <a:latin typeface="Lobster"/>
              <a:ea typeface="Lobster"/>
              <a:cs typeface="Lobster"/>
              <a:sym typeface="Lobster"/>
            </a:endParaRPr>
          </a:p>
          <a:p>
            <a:pPr indent="0" lvl="0" marL="457200" rtl="0" algn="r">
              <a:spcBef>
                <a:spcPts val="0"/>
              </a:spcBef>
              <a:spcAft>
                <a:spcPts val="0"/>
              </a:spcAft>
              <a:buNone/>
            </a:pPr>
            <a:r>
              <a:rPr lang="en" sz="1900">
                <a:latin typeface="Pacifico"/>
                <a:ea typeface="Pacifico"/>
                <a:cs typeface="Pacifico"/>
                <a:sym typeface="Pacifico"/>
              </a:rPr>
              <a:t>Width correction</a:t>
            </a:r>
            <a:endParaRPr sz="1900">
              <a:latin typeface="Pacifico"/>
              <a:ea typeface="Pacifico"/>
              <a:cs typeface="Pacifico"/>
              <a:sym typeface="Pacifico"/>
            </a:endParaRPr>
          </a:p>
        </p:txBody>
      </p:sp>
      <p:sp>
        <p:nvSpPr>
          <p:cNvPr id="216" name="Google Shape;216;p22"/>
          <p:cNvSpPr/>
          <p:nvPr/>
        </p:nvSpPr>
        <p:spPr>
          <a:xfrm rot="5400000">
            <a:off x="130800" y="961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rot="-5400000">
            <a:off x="8360400" y="43633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432375" y="29041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22"/>
          <p:cNvGrpSpPr/>
          <p:nvPr/>
        </p:nvGrpSpPr>
        <p:grpSpPr>
          <a:xfrm>
            <a:off x="1246249" y="3268925"/>
            <a:ext cx="2657751" cy="444000"/>
            <a:chOff x="1398649" y="1135325"/>
            <a:chExt cx="2657751" cy="444000"/>
          </a:xfrm>
        </p:grpSpPr>
        <p:pic>
          <p:nvPicPr>
            <p:cNvPr descr="&lt;math xmlns=&quot;http://www.w3.org/1998/Math/MathML&quot; display=&quot;block&quot; data-is-equatio=&quot;1&quot; data-latex=&quot;\Omega&quot;&gt;&lt;mi mathvariant=&quot;normal&quot;&gt;Ω&lt;/mi&gt;&lt;/math&gt;" id="220" name="Google Shape;220;p22" title="normal Omega"/>
            <p:cNvPicPr preferRelativeResize="0"/>
            <p:nvPr/>
          </p:nvPicPr>
          <p:blipFill>
            <a:blip r:embed="rId3">
              <a:alphaModFix/>
            </a:blip>
            <a:stretch>
              <a:fillRect/>
            </a:stretch>
          </p:blipFill>
          <p:spPr>
            <a:xfrm>
              <a:off x="1398649" y="1285875"/>
              <a:ext cx="142875" cy="142875"/>
            </a:xfrm>
            <a:prstGeom prst="rect">
              <a:avLst/>
            </a:prstGeom>
            <a:noFill/>
            <a:ln>
              <a:noFill/>
            </a:ln>
          </p:spPr>
        </p:pic>
        <p:sp>
          <p:nvSpPr>
            <p:cNvPr id="221" name="Google Shape;221;p22"/>
            <p:cNvSpPr txBox="1"/>
            <p:nvPr/>
          </p:nvSpPr>
          <p:spPr>
            <a:xfrm>
              <a:off x="1833100" y="1135325"/>
              <a:ext cx="2223300" cy="4440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Pixels in Text Region</a:t>
              </a:r>
              <a:endParaRPr/>
            </a:p>
          </p:txBody>
        </p:sp>
      </p:grpSp>
      <p:grpSp>
        <p:nvGrpSpPr>
          <p:cNvPr id="222" name="Google Shape;222;p22"/>
          <p:cNvGrpSpPr/>
          <p:nvPr/>
        </p:nvGrpSpPr>
        <p:grpSpPr>
          <a:xfrm>
            <a:off x="1198624" y="3769263"/>
            <a:ext cx="2705376" cy="444000"/>
            <a:chOff x="1351024" y="1635663"/>
            <a:chExt cx="2705376" cy="444000"/>
          </a:xfrm>
        </p:grpSpPr>
        <p:pic>
          <p:nvPicPr>
            <p:cNvPr descr="&lt;math xmlns=&quot;http://www.w3.org/1998/Math/MathML&quot; display=&quot;block&quot; data-is-equatio=&quot;1&quot; data-latex=&quot;\delta\Omega&quot;&gt;&lt;mi&gt;δ&lt;/mi&gt;&lt;mi mathvariant=&quot;normal&quot;&gt;Ω&lt;/mi&gt;&lt;/math&gt;" id="223" name="Google Shape;223;p22" title="delta normal Omega"/>
            <p:cNvPicPr preferRelativeResize="0"/>
            <p:nvPr/>
          </p:nvPicPr>
          <p:blipFill>
            <a:blip r:embed="rId4">
              <a:alphaModFix/>
            </a:blip>
            <a:stretch>
              <a:fillRect/>
            </a:stretch>
          </p:blipFill>
          <p:spPr>
            <a:xfrm>
              <a:off x="1351024" y="1781463"/>
              <a:ext cx="238125" cy="152400"/>
            </a:xfrm>
            <a:prstGeom prst="rect">
              <a:avLst/>
            </a:prstGeom>
            <a:noFill/>
            <a:ln>
              <a:noFill/>
            </a:ln>
          </p:spPr>
        </p:pic>
        <p:sp>
          <p:nvSpPr>
            <p:cNvPr id="224" name="Google Shape;224;p22"/>
            <p:cNvSpPr txBox="1"/>
            <p:nvPr/>
          </p:nvSpPr>
          <p:spPr>
            <a:xfrm>
              <a:off x="1833100" y="1635663"/>
              <a:ext cx="2223300" cy="4440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Pixels on Boundary</a:t>
              </a:r>
              <a:endParaRPr/>
            </a:p>
          </p:txBody>
        </p:sp>
      </p:grpSp>
      <p:grpSp>
        <p:nvGrpSpPr>
          <p:cNvPr id="225" name="Google Shape;225;p22"/>
          <p:cNvGrpSpPr/>
          <p:nvPr/>
        </p:nvGrpSpPr>
        <p:grpSpPr>
          <a:xfrm>
            <a:off x="1146249" y="4269588"/>
            <a:ext cx="2757751" cy="444000"/>
            <a:chOff x="1298649" y="2135988"/>
            <a:chExt cx="2757751" cy="444000"/>
          </a:xfrm>
        </p:grpSpPr>
        <p:pic>
          <p:nvPicPr>
            <p:cNvPr descr="&lt;math xmlns=&quot;http://www.w3.org/1998/Math/MathML&quot; display=&quot;block&quot; data-is-equatio=&quot;1&quot; data-latex=&quot;|\delta\Omega|&quot;&gt;&lt;mo data-mjx-texclass=&quot;ORD&quot; stretchy=&quot;false&quot;&gt;|&lt;/mo&gt;&lt;mi&gt;δ&lt;/mi&gt;&lt;mi mathvariant=&quot;normal&quot;&gt;Ω&lt;/mi&gt;&lt;mo data-mjx-texclass=&quot;ORD&quot; stretchy=&quot;false&quot;&gt;|&lt;/mo&gt;&lt;/math&gt;" id="226" name="Google Shape;226;p22" title="the absolute value of delta normal Omega"/>
            <p:cNvPicPr preferRelativeResize="0"/>
            <p:nvPr/>
          </p:nvPicPr>
          <p:blipFill>
            <a:blip r:embed="rId5">
              <a:alphaModFix/>
            </a:blip>
            <a:stretch>
              <a:fillRect/>
            </a:stretch>
          </p:blipFill>
          <p:spPr>
            <a:xfrm>
              <a:off x="1298649" y="2262738"/>
              <a:ext cx="342900" cy="190500"/>
            </a:xfrm>
            <a:prstGeom prst="rect">
              <a:avLst/>
            </a:prstGeom>
            <a:noFill/>
            <a:ln>
              <a:noFill/>
            </a:ln>
          </p:spPr>
        </p:pic>
        <p:sp>
          <p:nvSpPr>
            <p:cNvPr id="227" name="Google Shape;227;p22"/>
            <p:cNvSpPr txBox="1"/>
            <p:nvPr/>
          </p:nvSpPr>
          <p:spPr>
            <a:xfrm>
              <a:off x="1833100" y="2135988"/>
              <a:ext cx="2223300" cy="4440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Boundary pixel count</a:t>
              </a:r>
              <a:endParaRPr/>
            </a:p>
          </p:txBody>
        </p:sp>
      </p:grpSp>
      <p:grpSp>
        <p:nvGrpSpPr>
          <p:cNvPr id="228" name="Google Shape;228;p22"/>
          <p:cNvGrpSpPr/>
          <p:nvPr/>
        </p:nvGrpSpPr>
        <p:grpSpPr>
          <a:xfrm>
            <a:off x="4887824" y="3268925"/>
            <a:ext cx="3401876" cy="697200"/>
            <a:chOff x="5040224" y="1135325"/>
            <a:chExt cx="3401876" cy="697200"/>
          </a:xfrm>
        </p:grpSpPr>
        <p:pic>
          <p:nvPicPr>
            <p:cNvPr descr="&lt;math xmlns=&quot;http://www.w3.org/1998/Math/MathML&quot; display=&quot;block&quot; data-is-equatio=&quot;1&quot; data-latex=&quot;r(q)&quot;&gt;&lt;mi&gt;r&lt;/mi&gt;&lt;mo stretchy=&quot;false&quot;&gt;(&lt;/mo&gt;&lt;mi&gt;q&lt;/mi&gt;&lt;mo stretchy=&quot;false&quot;&gt;)&lt;/mo&gt;&lt;/math&gt;" id="229" name="Google Shape;229;p22" title="r of q"/>
            <p:cNvPicPr preferRelativeResize="0"/>
            <p:nvPr/>
          </p:nvPicPr>
          <p:blipFill>
            <a:blip r:embed="rId6">
              <a:alphaModFix/>
            </a:blip>
            <a:stretch>
              <a:fillRect/>
            </a:stretch>
          </p:blipFill>
          <p:spPr>
            <a:xfrm>
              <a:off x="5040224" y="1388675"/>
              <a:ext cx="314325" cy="190500"/>
            </a:xfrm>
            <a:prstGeom prst="rect">
              <a:avLst/>
            </a:prstGeom>
            <a:noFill/>
            <a:ln>
              <a:noFill/>
            </a:ln>
          </p:spPr>
        </p:pic>
        <p:sp>
          <p:nvSpPr>
            <p:cNvPr id="230" name="Google Shape;230;p22"/>
            <p:cNvSpPr txBox="1"/>
            <p:nvPr/>
          </p:nvSpPr>
          <p:spPr>
            <a:xfrm>
              <a:off x="5504200" y="1135325"/>
              <a:ext cx="2937900" cy="6972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Text width (shortest distance from boundary to given pixel)</a:t>
              </a:r>
              <a:endParaRPr/>
            </a:p>
          </p:txBody>
        </p:sp>
      </p:grpSp>
      <p:grpSp>
        <p:nvGrpSpPr>
          <p:cNvPr id="231" name="Google Shape;231;p22"/>
          <p:cNvGrpSpPr/>
          <p:nvPr/>
        </p:nvGrpSpPr>
        <p:grpSpPr>
          <a:xfrm>
            <a:off x="4887825" y="4016400"/>
            <a:ext cx="3401875" cy="697200"/>
            <a:chOff x="5040225" y="1882800"/>
            <a:chExt cx="3401875" cy="697200"/>
          </a:xfrm>
        </p:grpSpPr>
        <p:pic>
          <p:nvPicPr>
            <p:cNvPr descr="&lt;math xmlns=&quot;http://www.w3.org/1998/Math/MathML&quot; display=&quot;block&quot; data-is-equatio=&quot;1&quot; data-latex=&quot;\tilde{r}(q)&quot;&gt;&lt;mrow&gt;&lt;mover&gt;&lt;mi&gt;r&lt;/mi&gt;&lt;mo stretchy=&quot;false&quot;&gt;~&lt;/mo&gt;&lt;/mover&gt;&lt;/mrow&gt;&lt;mo stretchy=&quot;false&quot;&gt;(&lt;/mo&gt;&lt;mi&gt;q&lt;/mi&gt;&lt;mo stretchy=&quot;false&quot;&gt;)&lt;/mo&gt;&lt;/math&gt;" id="232" name="Google Shape;232;p22" title="r tilde of q"/>
            <p:cNvPicPr preferRelativeResize="0"/>
            <p:nvPr/>
          </p:nvPicPr>
          <p:blipFill>
            <a:blip r:embed="rId7">
              <a:alphaModFix/>
            </a:blip>
            <a:stretch>
              <a:fillRect/>
            </a:stretch>
          </p:blipFill>
          <p:spPr>
            <a:xfrm>
              <a:off x="5040225" y="2139038"/>
              <a:ext cx="314325" cy="190500"/>
            </a:xfrm>
            <a:prstGeom prst="rect">
              <a:avLst/>
            </a:prstGeom>
            <a:noFill/>
            <a:ln>
              <a:noFill/>
            </a:ln>
          </p:spPr>
        </p:pic>
        <p:sp>
          <p:nvSpPr>
            <p:cNvPr id="233" name="Google Shape;233;p22"/>
            <p:cNvSpPr txBox="1"/>
            <p:nvPr/>
          </p:nvSpPr>
          <p:spPr>
            <a:xfrm>
              <a:off x="5504200" y="1882800"/>
              <a:ext cx="2937900" cy="6972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Text width (shortest distance from boundary to given pixel)</a:t>
              </a:r>
              <a:endParaRPr>
                <a:solidFill>
                  <a:schemeClr val="dk1"/>
                </a:solidFill>
              </a:endParaRPr>
            </a:p>
            <a:p>
              <a:pPr indent="0" lvl="0" marL="0" rtl="0" algn="just">
                <a:lnSpc>
                  <a:spcPct val="115000"/>
                </a:lnSpc>
                <a:spcBef>
                  <a:spcPts val="0"/>
                </a:spcBef>
                <a:spcAft>
                  <a:spcPts val="0"/>
                </a:spcAft>
                <a:buNone/>
              </a:pPr>
              <a:r>
                <a:rPr lang="en">
                  <a:solidFill>
                    <a:schemeClr val="dk1"/>
                  </a:solidFill>
                </a:rPr>
                <a:t> </a:t>
              </a:r>
              <a:endParaRPr/>
            </a:p>
          </p:txBody>
        </p:sp>
      </p:grpSp>
      <p:cxnSp>
        <p:nvCxnSpPr>
          <p:cNvPr id="234" name="Google Shape;234;p22"/>
          <p:cNvCxnSpPr/>
          <p:nvPr/>
        </p:nvCxnSpPr>
        <p:spPr>
          <a:xfrm>
            <a:off x="4524050" y="3153750"/>
            <a:ext cx="11700" cy="1765500"/>
          </a:xfrm>
          <a:prstGeom prst="straightConnector1">
            <a:avLst/>
          </a:prstGeom>
          <a:noFill/>
          <a:ln cap="flat" cmpd="sng" w="38100">
            <a:solidFill>
              <a:srgbClr val="0097A7"/>
            </a:solidFill>
            <a:prstDash val="dash"/>
            <a:round/>
            <a:headEnd len="med" w="med" type="none"/>
            <a:tailEnd len="med" w="med" type="none"/>
          </a:ln>
        </p:spPr>
      </p:cxnSp>
      <p:pic>
        <p:nvPicPr>
          <p:cNvPr id="235" name="Google Shape;235;p22"/>
          <p:cNvPicPr preferRelativeResize="0"/>
          <p:nvPr/>
        </p:nvPicPr>
        <p:blipFill>
          <a:blip r:embed="rId8">
            <a:alphaModFix/>
          </a:blip>
          <a:stretch>
            <a:fillRect/>
          </a:stretch>
        </p:blipFill>
        <p:spPr>
          <a:xfrm>
            <a:off x="4071603" y="117149"/>
            <a:ext cx="927621" cy="929952"/>
          </a:xfrm>
          <a:prstGeom prst="rect">
            <a:avLst/>
          </a:prstGeom>
          <a:noFill/>
          <a:ln>
            <a:noFill/>
          </a:ln>
        </p:spPr>
      </p:pic>
      <p:pic>
        <p:nvPicPr>
          <p:cNvPr descr="&lt;math xmlns=&quot;http://www.w3.org/1998/Math/MathML&quot; display=&quot;block&quot; data-is-equatio=&quot;1&quot; data-latex=&quot;&amp;#10;    \tilde{dist}(q,skel(\Omega))= &amp;#10;\begin{cases}&amp;#10;    \frac{1+dist(q,skel(\Omega))}{\tilde{r}},&amp;amp; \text{if } q\notin Q\\&amp;#10;    \frac{1-dist(q,skel(\Omega))}{\tilde{r}(q_\perp)},              &amp;amp; \text{otherwise}&amp;#10;\end{cases}&amp;#10;&quot;&gt;&lt;mrow&gt;&lt;mover&gt;&lt;mrow&gt;&lt;mi&gt;d&lt;/mi&gt;&lt;mi&gt;i&lt;/mi&gt;&lt;mi&gt;s&lt;/mi&gt;&lt;mi&gt;t&lt;/mi&gt;&lt;/mrow&gt;&lt;mo stretchy=&quot;false&quot;&gt;~&lt;/mo&gt;&lt;/mover&gt;&lt;/mrow&gt;&lt;mo stretchy=&quot;false&quot;&gt;(&lt;/mo&gt;&lt;mi&gt;q&lt;/mi&gt;&lt;mo&gt;,&lt;/mo&gt;&lt;mi&gt;s&lt;/mi&gt;&lt;mi&gt;k&lt;/mi&gt;&lt;mi&gt;e&lt;/mi&gt;&lt;mi&gt;l&lt;/mi&gt;&lt;mo stretchy=&quot;false&quot;&gt;(&lt;/mo&gt;&lt;mi mathvariant=&quot;normal&quot;&gt;Ω&lt;/mi&gt;&lt;mo stretchy=&quot;false&quot;&gt;)&lt;/mo&gt;&lt;mo stretchy=&quot;false&quot;&gt;)&lt;/mo&gt;&lt;mo&gt;=&lt;/mo&gt;&lt;mrow data-mjx-texclass=&quot;INNER&quot;&gt;&lt;mo data-mjx-texclass=&quot;OPEN&quot;&gt;{&lt;/mo&gt;&lt;mtable columnalign=&quot;left left&quot; columnspacing=&quot;1em&quot; rowspacing=&quot;.2em&quot;&gt;&lt;mtr&gt;&lt;mtd&gt;&lt;mfrac&gt;&lt;mrow&gt;&lt;mn&gt;1&lt;/mn&gt;&lt;mo&gt;+&lt;/mo&gt;&lt;mi&gt;d&lt;/mi&gt;&lt;mi&gt;i&lt;/mi&gt;&lt;mi&gt;s&lt;/mi&gt;&lt;mi&gt;t&lt;/mi&gt;&lt;mo stretchy=&quot;false&quot;&gt;(&lt;/mo&gt;&lt;mi&gt;q&lt;/mi&gt;&lt;mo&gt;,&lt;/mo&gt;&lt;mi&gt;s&lt;/mi&gt;&lt;mi&gt;k&lt;/mi&gt;&lt;mi&gt;e&lt;/mi&gt;&lt;mi&gt;l&lt;/mi&gt;&lt;mo stretchy=&quot;false&quot;&gt;(&lt;/mo&gt;&lt;mi mathvariant=&quot;normal&quot;&gt;Ω&lt;/mi&gt;&lt;mo stretchy=&quot;false&quot;&gt;)&lt;/mo&gt;&lt;mo stretchy=&quot;false&quot;&gt;)&lt;/mo&gt;&lt;/mrow&gt;&lt;mrow&gt;&lt;mover&gt;&lt;mi&gt;r&lt;/mi&gt;&lt;mo stretchy=&quot;false&quot;&gt;~&lt;/mo&gt;&lt;/mover&gt;&lt;/mrow&gt;&lt;/mfrac&gt;&lt;mo&gt;,&lt;/mo&gt;&lt;/mtd&gt;&lt;mtd&gt;&lt;mtext&gt;if &lt;/mtext&gt;&lt;mi&gt;q&lt;/mi&gt;&lt;mo&gt;∉&lt;/mo&gt;&lt;mi&gt;Q&lt;/mi&gt;&lt;/mtd&gt;&lt;/mtr&gt;&lt;mtr&gt;&lt;mtd&gt;&lt;mfrac&gt;&lt;mrow&gt;&lt;mn&gt;1&lt;/mn&gt;&lt;mo&gt;−&lt;/mo&gt;&lt;mi&gt;d&lt;/mi&gt;&lt;mi&gt;i&lt;/mi&gt;&lt;mi&gt;s&lt;/mi&gt;&lt;mi&gt;t&lt;/mi&gt;&lt;mo stretchy=&quot;false&quot;&gt;(&lt;/mo&gt;&lt;mi&gt;q&lt;/mi&gt;&lt;mo&gt;,&lt;/mo&gt;&lt;mi&gt;s&lt;/mi&gt;&lt;mi&gt;k&lt;/mi&gt;&lt;mi&gt;e&lt;/mi&gt;&lt;mi&gt;l&lt;/mi&gt;&lt;mo stretchy=&quot;false&quot;&gt;(&lt;/mo&gt;&lt;mi mathvariant=&quot;normal&quot;&gt;Ω&lt;/mi&gt;&lt;mo stretchy=&quot;false&quot;&gt;)&lt;/mo&gt;&lt;mo stretchy=&quot;false&quot;&gt;)&lt;/mo&gt;&lt;/mrow&gt;&lt;mrow&gt;&lt;mrow&gt;&lt;mover&gt;&lt;mi&gt;r&lt;/mi&gt;&lt;mo stretchy=&quot;false&quot;&gt;~&lt;/mo&gt;&lt;/mover&gt;&lt;/mrow&gt;&lt;mo stretchy=&quot;false&quot;&gt;(&lt;/mo&gt;&lt;msub&gt;&lt;mi&gt;q&lt;/mi&gt;&lt;mo&gt;⊥&lt;/mo&gt;&lt;/msub&gt;&lt;mo stretchy=&quot;false&quot;&gt;)&lt;/mo&gt;&lt;/mrow&gt;&lt;/mfrac&gt;&lt;mo&gt;,&lt;/mo&gt;&lt;/mtd&gt;&lt;mtd&gt;&lt;mtext&gt;otherwise&lt;/mtext&gt;&lt;/mtd&gt;&lt;/mtr&gt;&lt;/mtable&gt;&lt;mo data-mjx-texclass=&quot;CLOSE&quot; fence=&quot;true&quot; stretchy=&quot;true&quot; symmetric=&quot;true&quot;/&gt;&lt;/mrow&gt;&lt;/math&gt;" id="236" name="Google Shape;236;p22" title="d i s t tilde times open paren q comma s k e l of normal Omega close paren equals 2 cases Case 1: the fraction with numerator 1 plus d i s t of open paren q comma s k e l of normal Omega close paren and denominator r tilde comma if q is not a. member of Q Case 2: the fraction with numerator 1 minus d i s t of open paren q comma s k e l of normal Omega close paren and denominator r tilde of open paren q sub up tack close paren comma otherwise"/>
          <p:cNvPicPr preferRelativeResize="0"/>
          <p:nvPr/>
        </p:nvPicPr>
        <p:blipFill>
          <a:blip r:embed="rId9">
            <a:alphaModFix/>
          </a:blip>
          <a:stretch>
            <a:fillRect/>
          </a:stretch>
        </p:blipFill>
        <p:spPr>
          <a:xfrm>
            <a:off x="1204750" y="1646338"/>
            <a:ext cx="4076700" cy="714375"/>
          </a:xfrm>
          <a:prstGeom prst="rect">
            <a:avLst/>
          </a:prstGeom>
          <a:noFill/>
          <a:ln>
            <a:noFill/>
          </a:ln>
        </p:spPr>
      </p:pic>
      <p:sp>
        <p:nvSpPr>
          <p:cNvPr id="237" name="Google Shape;237;p22"/>
          <p:cNvSpPr txBox="1"/>
          <p:nvPr/>
        </p:nvSpPr>
        <p:spPr>
          <a:xfrm>
            <a:off x="5380225" y="1343850"/>
            <a:ext cx="6882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a:t>
            </a:r>
            <a:endParaRPr/>
          </a:p>
        </p:txBody>
      </p:sp>
      <p:pic>
        <p:nvPicPr>
          <p:cNvPr descr="&lt;math xmlns=&quot;http://www.w3.org/1998/Math/MathML&quot; display=&quot;block&quot; data-is-equatio=&quot;1&quot; data-latex=&quot;q_\perp \in \delta\Omega&quot;&gt;&lt;msub&gt;&lt;mi&gt;q&lt;/mi&gt;&lt;mo&gt;⊥&lt;/mo&gt;&lt;/msub&gt;&lt;mo&gt;∈&lt;/mo&gt;&lt;mi&gt;δ&lt;/mi&gt;&lt;mi mathvariant=&quot;normal&quot;&gt;Ω&lt;/mi&gt;&lt;/math&gt;" id="238" name="Google Shape;238;p22" title="q sub up tack is a. member of delta normal Omega"/>
          <p:cNvPicPr preferRelativeResize="0"/>
          <p:nvPr/>
        </p:nvPicPr>
        <p:blipFill>
          <a:blip r:embed="rId10">
            <a:alphaModFix/>
          </a:blip>
          <a:stretch>
            <a:fillRect/>
          </a:stretch>
        </p:blipFill>
        <p:spPr>
          <a:xfrm>
            <a:off x="5920049" y="1876480"/>
            <a:ext cx="688200" cy="174470"/>
          </a:xfrm>
          <a:prstGeom prst="rect">
            <a:avLst/>
          </a:prstGeom>
          <a:noFill/>
          <a:ln>
            <a:noFill/>
          </a:ln>
        </p:spPr>
      </p:pic>
      <p:pic>
        <p:nvPicPr>
          <p:cNvPr descr="&lt;math xmlns=&quot;http://www.w3.org/1998/Math/MathML&quot; display=&quot;block&quot; data-is-equatio=&quot;1&quot; data-latex=&quot;\bar{r} = 0.5k|\delta\Omega|+b&quot;&gt;&lt;mrow&gt;&lt;mover&gt;&lt;mi&gt;r&lt;/mi&gt;&lt;mo stretchy=&quot;false&quot;&gt;¯&lt;/mo&gt;&lt;/mover&gt;&lt;/mrow&gt;&lt;mo&gt;=&lt;/mo&gt;&lt;mn&gt;0.5&lt;/mn&gt;&lt;mi&gt;k&lt;/mi&gt;&lt;mo data-mjx-texclass=&quot;ORD&quot; stretchy=&quot;false&quot;&gt;|&lt;/mo&gt;&lt;mi&gt;δ&lt;/mi&gt;&lt;mi mathvariant=&quot;normal&quot;&gt;Ω&lt;/mi&gt;&lt;mo data-mjx-texclass=&quot;ORD&quot; stretchy=&quot;false&quot;&gt;|&lt;/mo&gt;&lt;mo&gt;+&lt;/mo&gt;&lt;mi&gt;b&lt;/mi&gt;&lt;/math&gt;" id="239" name="Google Shape;239;p22" title="r bar equals 0.5 k times the absolute value of delta normal Omega plus b"/>
          <p:cNvPicPr preferRelativeResize="0"/>
          <p:nvPr/>
        </p:nvPicPr>
        <p:blipFill>
          <a:blip r:embed="rId11">
            <a:alphaModFix/>
          </a:blip>
          <a:stretch>
            <a:fillRect/>
          </a:stretch>
        </p:blipFill>
        <p:spPr>
          <a:xfrm>
            <a:off x="5620249" y="2420449"/>
            <a:ext cx="1287792" cy="174475"/>
          </a:xfrm>
          <a:prstGeom prst="rect">
            <a:avLst/>
          </a:prstGeom>
          <a:noFill/>
          <a:ln>
            <a:noFill/>
          </a:ln>
        </p:spPr>
      </p:pic>
      <p:sp>
        <p:nvSpPr>
          <p:cNvPr id="240" name="Google Shape;240;p22"/>
          <p:cNvSpPr txBox="1"/>
          <p:nvPr/>
        </p:nvSpPr>
        <p:spPr>
          <a:xfrm>
            <a:off x="7090900" y="1592525"/>
            <a:ext cx="1769700" cy="5919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Is the nearest pixel to along 𝜹𝝮</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
        <p:nvSpPr>
          <p:cNvPr id="241" name="Google Shape;241;p22"/>
          <p:cNvSpPr txBox="1"/>
          <p:nvPr/>
        </p:nvSpPr>
        <p:spPr>
          <a:xfrm>
            <a:off x="7090900" y="2278325"/>
            <a:ext cx="1769700" cy="4440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Is the mean text</a:t>
            </a:r>
            <a:endParaRPr>
              <a:solidFill>
                <a:schemeClr val="dk1"/>
              </a:solidFill>
            </a:endParaRPr>
          </a:p>
        </p:txBody>
      </p:sp>
      <p:sp>
        <p:nvSpPr>
          <p:cNvPr id="242" name="Google Shape;242;p22"/>
          <p:cNvSpPr/>
          <p:nvPr/>
        </p:nvSpPr>
        <p:spPr>
          <a:xfrm>
            <a:off x="432375" y="15325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txBox="1"/>
          <p:nvPr/>
        </p:nvSpPr>
        <p:spPr>
          <a:xfrm>
            <a:off x="1113025" y="2791650"/>
            <a:ext cx="12321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3"/>
          <p:cNvSpPr txBox="1"/>
          <p:nvPr>
            <p:ph type="title"/>
          </p:nvPr>
        </p:nvSpPr>
        <p:spPr>
          <a:xfrm>
            <a:off x="579300" y="295775"/>
            <a:ext cx="3293100" cy="7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Lobster"/>
                <a:ea typeface="Lobster"/>
                <a:cs typeface="Lobster"/>
                <a:sym typeface="Lobster"/>
              </a:rPr>
              <a:t>Distance Partition</a:t>
            </a:r>
            <a:endParaRPr sz="2300">
              <a:latin typeface="Lobster"/>
              <a:ea typeface="Lobster"/>
              <a:cs typeface="Lobster"/>
              <a:sym typeface="Lobster"/>
            </a:endParaRPr>
          </a:p>
          <a:p>
            <a:pPr indent="0" lvl="0" marL="457200" rtl="0" algn="r">
              <a:spcBef>
                <a:spcPts val="0"/>
              </a:spcBef>
              <a:spcAft>
                <a:spcPts val="0"/>
              </a:spcAft>
              <a:buNone/>
            </a:pPr>
            <a:r>
              <a:rPr lang="en" sz="1900">
                <a:latin typeface="Pacifico"/>
                <a:ea typeface="Pacifico"/>
                <a:cs typeface="Pacifico"/>
                <a:sym typeface="Pacifico"/>
              </a:rPr>
              <a:t>End R</a:t>
            </a:r>
            <a:r>
              <a:rPr lang="en" sz="1900">
                <a:latin typeface="Pacifico"/>
                <a:ea typeface="Pacifico"/>
                <a:cs typeface="Pacifico"/>
                <a:sym typeface="Pacifico"/>
              </a:rPr>
              <a:t>esult</a:t>
            </a:r>
            <a:endParaRPr sz="1900">
              <a:latin typeface="Pacifico"/>
              <a:ea typeface="Pacifico"/>
              <a:cs typeface="Pacifico"/>
              <a:sym typeface="Pacifico"/>
            </a:endParaRPr>
          </a:p>
        </p:txBody>
      </p:sp>
      <p:sp>
        <p:nvSpPr>
          <p:cNvPr id="249" name="Google Shape;249;p23"/>
          <p:cNvSpPr/>
          <p:nvPr/>
        </p:nvSpPr>
        <p:spPr>
          <a:xfrm rot="5400000">
            <a:off x="130800" y="961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rot="-5400000">
            <a:off x="8360400" y="43633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23"/>
          <p:cNvPicPr preferRelativeResize="0"/>
          <p:nvPr/>
        </p:nvPicPr>
        <p:blipFill>
          <a:blip r:embed="rId3">
            <a:alphaModFix/>
          </a:blip>
          <a:stretch>
            <a:fillRect/>
          </a:stretch>
        </p:blipFill>
        <p:spPr>
          <a:xfrm>
            <a:off x="4071603" y="117149"/>
            <a:ext cx="927621" cy="929952"/>
          </a:xfrm>
          <a:prstGeom prst="rect">
            <a:avLst/>
          </a:prstGeom>
          <a:noFill/>
          <a:ln>
            <a:noFill/>
          </a:ln>
        </p:spPr>
      </p:pic>
      <p:grpSp>
        <p:nvGrpSpPr>
          <p:cNvPr id="252" name="Google Shape;252;p23"/>
          <p:cNvGrpSpPr/>
          <p:nvPr/>
        </p:nvGrpSpPr>
        <p:grpSpPr>
          <a:xfrm>
            <a:off x="3521859" y="1350296"/>
            <a:ext cx="1919925" cy="1704375"/>
            <a:chOff x="3576646" y="1229321"/>
            <a:chExt cx="1919925" cy="1704375"/>
          </a:xfrm>
        </p:grpSpPr>
        <p:pic>
          <p:nvPicPr>
            <p:cNvPr id="253" name="Google Shape;253;p23"/>
            <p:cNvPicPr preferRelativeResize="0"/>
            <p:nvPr/>
          </p:nvPicPr>
          <p:blipFill>
            <a:blip r:embed="rId4">
              <a:alphaModFix/>
            </a:blip>
            <a:stretch>
              <a:fillRect/>
            </a:stretch>
          </p:blipFill>
          <p:spPr>
            <a:xfrm>
              <a:off x="3576646" y="1229321"/>
              <a:ext cx="1919925" cy="1704375"/>
            </a:xfrm>
            <a:prstGeom prst="rect">
              <a:avLst/>
            </a:prstGeom>
            <a:noFill/>
            <a:ln>
              <a:noFill/>
            </a:ln>
          </p:spPr>
        </p:pic>
        <p:sp>
          <p:nvSpPr>
            <p:cNvPr id="254" name="Google Shape;254;p23"/>
            <p:cNvSpPr/>
            <p:nvPr/>
          </p:nvSpPr>
          <p:spPr>
            <a:xfrm>
              <a:off x="4572000" y="1967225"/>
              <a:ext cx="349800" cy="3597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3891475" y="1738625"/>
              <a:ext cx="349800" cy="3597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3"/>
          <p:cNvGrpSpPr/>
          <p:nvPr/>
        </p:nvGrpSpPr>
        <p:grpSpPr>
          <a:xfrm>
            <a:off x="6241903" y="1350300"/>
            <a:ext cx="1774330" cy="1704375"/>
            <a:chOff x="6753890" y="1229325"/>
            <a:chExt cx="1774330" cy="1704375"/>
          </a:xfrm>
        </p:grpSpPr>
        <p:pic>
          <p:nvPicPr>
            <p:cNvPr id="257" name="Google Shape;257;p23"/>
            <p:cNvPicPr preferRelativeResize="0"/>
            <p:nvPr/>
          </p:nvPicPr>
          <p:blipFill>
            <a:blip r:embed="rId5">
              <a:alphaModFix/>
            </a:blip>
            <a:stretch>
              <a:fillRect/>
            </a:stretch>
          </p:blipFill>
          <p:spPr>
            <a:xfrm>
              <a:off x="6753890" y="1229325"/>
              <a:ext cx="1774330" cy="1704375"/>
            </a:xfrm>
            <a:prstGeom prst="rect">
              <a:avLst/>
            </a:prstGeom>
            <a:noFill/>
            <a:ln>
              <a:noFill/>
            </a:ln>
          </p:spPr>
        </p:pic>
        <p:sp>
          <p:nvSpPr>
            <p:cNvPr id="258" name="Google Shape;258;p23"/>
            <p:cNvSpPr/>
            <p:nvPr/>
          </p:nvSpPr>
          <p:spPr>
            <a:xfrm>
              <a:off x="7029175" y="1738625"/>
              <a:ext cx="349800" cy="3597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7701500" y="1967225"/>
              <a:ext cx="349800" cy="3597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23"/>
          <p:cNvGrpSpPr/>
          <p:nvPr/>
        </p:nvGrpSpPr>
        <p:grpSpPr>
          <a:xfrm>
            <a:off x="1051567" y="1339047"/>
            <a:ext cx="1593970" cy="1704375"/>
            <a:chOff x="725355" y="1218072"/>
            <a:chExt cx="1593970" cy="1704375"/>
          </a:xfrm>
        </p:grpSpPr>
        <p:pic>
          <p:nvPicPr>
            <p:cNvPr id="261" name="Google Shape;261;p23"/>
            <p:cNvPicPr preferRelativeResize="0"/>
            <p:nvPr/>
          </p:nvPicPr>
          <p:blipFill>
            <a:blip r:embed="rId6">
              <a:alphaModFix/>
            </a:blip>
            <a:stretch>
              <a:fillRect/>
            </a:stretch>
          </p:blipFill>
          <p:spPr>
            <a:xfrm>
              <a:off x="725355" y="1218072"/>
              <a:ext cx="1593970" cy="1704375"/>
            </a:xfrm>
            <a:prstGeom prst="rect">
              <a:avLst/>
            </a:prstGeom>
            <a:noFill/>
            <a:ln>
              <a:noFill/>
            </a:ln>
          </p:spPr>
        </p:pic>
        <p:sp>
          <p:nvSpPr>
            <p:cNvPr id="262" name="Google Shape;262;p23"/>
            <p:cNvSpPr/>
            <p:nvPr/>
          </p:nvSpPr>
          <p:spPr>
            <a:xfrm>
              <a:off x="1021925" y="1738625"/>
              <a:ext cx="349800" cy="3597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1770450" y="1967225"/>
              <a:ext cx="349800" cy="3597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3"/>
          <p:cNvSpPr txBox="1"/>
          <p:nvPr>
            <p:ph idx="1" type="body"/>
          </p:nvPr>
        </p:nvSpPr>
        <p:spPr>
          <a:xfrm>
            <a:off x="1405100" y="3346625"/>
            <a:ext cx="7021500" cy="1179000"/>
          </a:xfrm>
          <a:prstGeom prst="rect">
            <a:avLst/>
          </a:prstGeom>
          <a:solidFill>
            <a:srgbClr val="0097A7">
              <a:alpha val="25140"/>
            </a:srgbClr>
          </a:solidFill>
        </p:spPr>
        <p:txBody>
          <a:bodyPr anchorCtr="0" anchor="t" bIns="91425" lIns="91425" spcFirstLastPara="1" rIns="91425" wrap="square" tIns="91425">
            <a:noAutofit/>
          </a:bodyPr>
          <a:lstStyle/>
          <a:p>
            <a:pPr indent="0" lvl="0" marL="0" rtl="0" algn="just">
              <a:spcBef>
                <a:spcPts val="0"/>
              </a:spcBef>
              <a:spcAft>
                <a:spcPts val="500"/>
              </a:spcAft>
              <a:buNone/>
            </a:pPr>
            <a:r>
              <a:rPr lang="en" sz="1400">
                <a:solidFill>
                  <a:srgbClr val="000000"/>
                </a:solidFill>
              </a:rPr>
              <a:t>We can observe the difference between outputs of both transforms, which clearly tell us that Normalised distance better preserves the shape information compared to the general Distance Transform (observe the highlighted regions)</a:t>
            </a:r>
            <a:endParaRPr sz="1400">
              <a:solidFill>
                <a:srgbClr val="000000"/>
              </a:solidFill>
            </a:endParaRPr>
          </a:p>
        </p:txBody>
      </p:sp>
      <p:sp>
        <p:nvSpPr>
          <p:cNvPr id="265" name="Google Shape;265;p23"/>
          <p:cNvSpPr/>
          <p:nvPr/>
        </p:nvSpPr>
        <p:spPr>
          <a:xfrm>
            <a:off x="737175" y="35137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p:nvPr/>
        </p:nvSpPr>
        <p:spPr>
          <a:xfrm>
            <a:off x="0" y="2527700"/>
            <a:ext cx="9144000" cy="26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0" y="0"/>
            <a:ext cx="9144000" cy="2571900"/>
          </a:xfrm>
          <a:prstGeom prst="rect">
            <a:avLst/>
          </a:prstGeom>
          <a:solidFill>
            <a:srgbClr val="D9D9D9">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txBox="1"/>
          <p:nvPr>
            <p:ph type="title"/>
          </p:nvPr>
        </p:nvSpPr>
        <p:spPr>
          <a:xfrm>
            <a:off x="1924350" y="2285400"/>
            <a:ext cx="529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2. </a:t>
            </a:r>
            <a:r>
              <a:rPr lang="en">
                <a:latin typeface="Pacifico"/>
                <a:ea typeface="Pacifico"/>
                <a:cs typeface="Pacifico"/>
                <a:sym typeface="Pacifico"/>
              </a:rPr>
              <a:t>Optimal Patch Scale Detection</a:t>
            </a:r>
            <a:endParaRPr sz="3100">
              <a:latin typeface="Pacifico"/>
              <a:ea typeface="Pacifico"/>
              <a:cs typeface="Pacifico"/>
              <a:sym typeface="Pacifico"/>
            </a:endParaRPr>
          </a:p>
        </p:txBody>
      </p:sp>
      <p:grpSp>
        <p:nvGrpSpPr>
          <p:cNvPr id="273" name="Google Shape;273;p24"/>
          <p:cNvGrpSpPr/>
          <p:nvPr/>
        </p:nvGrpSpPr>
        <p:grpSpPr>
          <a:xfrm>
            <a:off x="199950" y="226350"/>
            <a:ext cx="675000" cy="621000"/>
            <a:chOff x="123750" y="150150"/>
            <a:chExt cx="675000" cy="621000"/>
          </a:xfrm>
        </p:grpSpPr>
        <p:sp>
          <p:nvSpPr>
            <p:cNvPr id="274" name="Google Shape;274;p24"/>
            <p:cNvSpPr/>
            <p:nvPr/>
          </p:nvSpPr>
          <p:spPr>
            <a:xfrm>
              <a:off x="123750" y="150150"/>
              <a:ext cx="522600" cy="4686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276150" y="302550"/>
              <a:ext cx="522600" cy="4686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p:nvPr/>
        </p:nvSpPr>
        <p:spPr>
          <a:xfrm>
            <a:off x="243100" y="292625"/>
            <a:ext cx="8638200" cy="4629900"/>
          </a:xfrm>
          <a:prstGeom prst="snip1Rect">
            <a:avLst>
              <a:gd fmla="val 46529" name="adj"/>
            </a:avLst>
          </a:prstGeom>
          <a:solidFill>
            <a:srgbClr val="EEEEEE">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5240725" y="1342575"/>
            <a:ext cx="2312400" cy="1790100"/>
          </a:xfrm>
          <a:prstGeom prst="rect">
            <a:avLst/>
          </a:prstGeom>
          <a:solidFill>
            <a:srgbClr val="D9D9D9">
              <a:alpha val="49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rot="10800000">
            <a:off x="8574700" y="292625"/>
            <a:ext cx="306600" cy="296700"/>
          </a:xfrm>
          <a:prstGeom prst="rtTriangle">
            <a:avLst/>
          </a:prstGeom>
          <a:solidFill>
            <a:srgbClr val="D9D9D9">
              <a:alpha val="31840"/>
            </a:srgbClr>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txBox="1"/>
          <p:nvPr>
            <p:ph type="title"/>
          </p:nvPr>
        </p:nvSpPr>
        <p:spPr>
          <a:xfrm>
            <a:off x="773850" y="499750"/>
            <a:ext cx="51060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Pacifico"/>
                <a:ea typeface="Pacifico"/>
                <a:cs typeface="Pacifico"/>
                <a:sym typeface="Pacifico"/>
              </a:rPr>
              <a:t>Optimal Patch Scale Detection</a:t>
            </a:r>
            <a:endParaRPr sz="2500">
              <a:latin typeface="Pacifico"/>
              <a:ea typeface="Pacifico"/>
              <a:cs typeface="Pacifico"/>
              <a:sym typeface="Pacifico"/>
            </a:endParaRPr>
          </a:p>
        </p:txBody>
      </p:sp>
      <p:sp>
        <p:nvSpPr>
          <p:cNvPr id="284" name="Google Shape;284;p25"/>
          <p:cNvSpPr/>
          <p:nvPr/>
        </p:nvSpPr>
        <p:spPr>
          <a:xfrm>
            <a:off x="143850" y="150250"/>
            <a:ext cx="947400" cy="959400"/>
          </a:xfrm>
          <a:prstGeom prst="halfFrame">
            <a:avLst>
              <a:gd fmla="val 33333" name="adj1"/>
              <a:gd fmla="val 33333" name="adj2"/>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rot="10800000">
            <a:off x="8068650" y="4036450"/>
            <a:ext cx="947400" cy="959400"/>
          </a:xfrm>
          <a:prstGeom prst="halfFrame">
            <a:avLst>
              <a:gd fmla="val 33333" name="adj1"/>
              <a:gd fmla="val 33333" name="adj2"/>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txBox="1"/>
          <p:nvPr>
            <p:ph idx="4294967295" type="body"/>
          </p:nvPr>
        </p:nvSpPr>
        <p:spPr>
          <a:xfrm>
            <a:off x="1039825" y="1455975"/>
            <a:ext cx="3739800" cy="1360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b="1" i="1" lang="en" sz="1400">
                <a:solidFill>
                  <a:schemeClr val="dk1"/>
                </a:solidFill>
              </a:rPr>
              <a:t>Scale</a:t>
            </a:r>
            <a:r>
              <a:rPr lang="en" sz="1400">
                <a:solidFill>
                  <a:schemeClr val="dk1"/>
                </a:solidFill>
              </a:rPr>
              <a:t> of the patch is the size of the patch that we are using for style transform. We determine the scale of the patch centered at pixel </a:t>
            </a:r>
            <a:r>
              <a:rPr i="1" lang="en" sz="1400">
                <a:solidFill>
                  <a:schemeClr val="dk1"/>
                </a:solidFill>
              </a:rPr>
              <a:t>“q”</a:t>
            </a:r>
            <a:r>
              <a:rPr lang="en" sz="1400">
                <a:solidFill>
                  <a:schemeClr val="dk1"/>
                </a:solidFill>
              </a:rPr>
              <a:t> by using the following algorithm. (This algorithm acts like a multi-level - coarse  to fine sieve)</a:t>
            </a:r>
            <a:endParaRPr sz="1400">
              <a:solidFill>
                <a:srgbClr val="000000"/>
              </a:solidFill>
            </a:endParaRPr>
          </a:p>
        </p:txBody>
      </p:sp>
      <p:grpSp>
        <p:nvGrpSpPr>
          <p:cNvPr id="287" name="Google Shape;287;p25"/>
          <p:cNvGrpSpPr/>
          <p:nvPr/>
        </p:nvGrpSpPr>
        <p:grpSpPr>
          <a:xfrm>
            <a:off x="7045875" y="288950"/>
            <a:ext cx="1825500" cy="1664400"/>
            <a:chOff x="7045875" y="288950"/>
            <a:chExt cx="1825500" cy="1664400"/>
          </a:xfrm>
        </p:grpSpPr>
        <p:sp>
          <p:nvSpPr>
            <p:cNvPr id="288" name="Google Shape;288;p25"/>
            <p:cNvSpPr/>
            <p:nvPr/>
          </p:nvSpPr>
          <p:spPr>
            <a:xfrm rot="5400000">
              <a:off x="7914825" y="257000"/>
              <a:ext cx="924600" cy="988500"/>
            </a:xfrm>
            <a:prstGeom prst="diagStripe">
              <a:avLst>
                <a:gd fmla="val 56786"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rot="5400000">
              <a:off x="7126425" y="208400"/>
              <a:ext cx="1664400" cy="1825500"/>
            </a:xfrm>
            <a:prstGeom prst="diagStripe">
              <a:avLst>
                <a:gd fmla="val 72893"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0" name="Google Shape;290;p25"/>
          <p:cNvPicPr preferRelativeResize="0"/>
          <p:nvPr/>
        </p:nvPicPr>
        <p:blipFill rotWithShape="1">
          <a:blip r:embed="rId3">
            <a:alphaModFix/>
          </a:blip>
          <a:srcRect b="8504" l="30340" r="19302" t="9875"/>
          <a:stretch/>
        </p:blipFill>
        <p:spPr>
          <a:xfrm>
            <a:off x="5783150" y="192775"/>
            <a:ext cx="1123525" cy="1024400"/>
          </a:xfrm>
          <a:prstGeom prst="rect">
            <a:avLst/>
          </a:prstGeom>
          <a:noFill/>
          <a:ln>
            <a:noFill/>
          </a:ln>
        </p:spPr>
      </p:pic>
      <p:pic>
        <p:nvPicPr>
          <p:cNvPr descr="&lt;math xmlns=&quot;http://www.w3.org/1998/Math/MathML&quot; display=&quot;block&quot; data-is-equatio=&quot;1&quot; data-latex=&quot;\begin{array}{l}R\ =\ \left\{q\mid q\in S\right\}\\ &amp;#10;\;\;\;\; \text{for }\ l\ =\ L,...,2\ :\ \\ &amp;#10;\;\;\;\;\;\;\;\; \text{for all }p\in R\ :\\&amp;#10;\;\;\;\;\;\;\;\;\;\;\;\; \hat{q}\ =\ \text{arg min}_{\hat{q}}\ d_l\left(q,\hat{q}\right)\\&amp;#10;\;\;\;\;\;\;\;\;\;\;\;\; \text{if}\ \zeta_l\left(q,\hat{q}\right)\ \text{is false}\ \\&amp;#10;\;\;\;\;\;\;\;\;\;\;\;\;\;\;\;\;\; scal\left(q\right)=l\\&amp;#10;\;\;\;\;\;\;\;\;\;\;\;\;\;\;\;\;\; R=R\ \left\{q\right\}\end{array}\&quot;&gt;&lt;mtable columnalign=&quot;left&quot; columnspacing=&quot;1em&quot; rowspacing=&quot;4pt&quot;&gt;&lt;mtr&gt;&lt;mtd&gt;&lt;mi&gt;R&lt;/mi&gt;&lt;mtext&gt;&lt;/mtext&gt;&lt;mo&gt;=&lt;/mo&gt;&lt;mtext&gt;&lt;/mtext&gt;&lt;mrow data-mjx-texclass=&quot;INNER&quot;&gt;&lt;mo data-mjx-texclass=&quot;OPEN&quot;&gt;{&lt;/mo&gt;&lt;mi&gt;q&lt;/mi&gt;&lt;mo&gt;∣&lt;/mo&gt;&lt;mi&gt;q&lt;/mi&gt;&lt;mo&gt;∈&lt;/mo&gt;&lt;mi&gt;S&lt;/mi&gt;&lt;mo data-mjx-texclass=&quot;CLOSE&quot;&gt;}&lt;/mo&gt;&lt;/mrow&gt;&lt;/mtd&gt;&lt;/mtr&gt;&lt;mtr&gt;&lt;mtd&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text&gt;for &lt;/mtext&gt;&lt;mtext&gt;&lt;/mtext&gt;&lt;mi&gt;l&lt;/mi&gt;&lt;mtext&gt;&lt;/mtext&gt;&lt;mo&gt;=&lt;/mo&gt;&lt;mtext&gt;&lt;/mtext&gt;&lt;mi&gt;L&lt;/mi&gt;&lt;mo&gt;,&lt;/mo&gt;&lt;mo&gt;.&lt;/mo&gt;&lt;mo&gt;.&lt;/mo&gt;&lt;mo&gt;.&lt;/mo&gt;&lt;mo&gt;,&lt;/mo&gt;&lt;mn&gt;2&lt;/mn&gt;&lt;mtext&gt;&lt;/mtext&gt;&lt;mo&gt;:&lt;/mo&gt;&lt;mtext&gt;&lt;/mtext&gt;&lt;/mtd&gt;&lt;/mtr&gt;&lt;mtr&gt;&lt;mtd&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text&gt;for all &lt;/mtext&gt;&lt;mi&gt;p&lt;/mi&gt;&lt;mo&gt;∈&lt;/mo&gt;&lt;mi&gt;R&lt;/mi&gt;&lt;mtext&gt;&lt;/mtext&gt;&lt;mo&gt;:&lt;/mo&gt;&lt;/mtd&gt;&lt;/mtr&gt;&lt;mtr&gt;&lt;mtd&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row&gt;&lt;mover&gt;&lt;mi&gt;q&lt;/mi&gt;&lt;mo stretchy=&quot;false&quot;&gt;^&lt;/mo&gt;&lt;/mover&gt;&lt;/mrow&gt;&lt;mtext&gt;&lt;/mtext&gt;&lt;mo&gt;=&lt;/mo&gt;&lt;mtext&gt;&lt;/mtext&gt;&lt;msub&gt;&lt;mtext&gt;arg min&lt;/mtext&gt;&lt;mrow&gt;&lt;mrow&gt;&lt;mover&gt;&lt;mi&gt;q&lt;/mi&gt;&lt;mo stretchy=&quot;false&quot;&gt;^&lt;/mo&gt;&lt;/mover&gt;&lt;/mrow&gt;&lt;/mrow&gt;&lt;/msub&gt;&lt;mtext&gt;&lt;/mtext&gt;&lt;msub&gt;&lt;mi&gt;d&lt;/mi&gt;&lt;mi&gt;l&lt;/mi&gt;&lt;/msub&gt;&lt;mrow data-mjx-texclass=&quot;INNER&quot;&gt;&lt;mo data-mjx-texclass=&quot;OPEN&quot;&gt;(&lt;/mo&gt;&lt;mi&gt;q&lt;/mi&gt;&lt;mo&gt;,&lt;/mo&gt;&lt;mrow&gt;&lt;mover&gt;&lt;mi&gt;q&lt;/mi&gt;&lt;mo stretchy=&quot;false&quot;&gt;^&lt;/mo&gt;&lt;/mover&gt;&lt;/mrow&gt;&lt;mo data-mjx-texclass=&quot;CLOSE&quot;&gt;)&lt;/mo&gt;&lt;/mrow&gt;&lt;/mtd&gt;&lt;/mtr&gt;&lt;mtr&gt;&lt;mtd&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text&gt;if&lt;/mtext&gt;&lt;mtext&gt;&lt;/mtext&gt;&lt;msub&gt;&lt;mi&gt;ζ&lt;/mi&gt;&lt;mi&gt;l&lt;/mi&gt;&lt;/msub&gt;&lt;mrow data-mjx-texclass=&quot;INNER&quot;&gt;&lt;mo data-mjx-texclass=&quot;OPEN&quot;&gt;(&lt;/mo&gt;&lt;mi&gt;q&lt;/mi&gt;&lt;mo&gt;,&lt;/mo&gt;&lt;mrow&gt;&lt;mover&gt;&lt;mi&gt;q&lt;/mi&gt;&lt;mo stretchy=&quot;false&quot;&gt;^&lt;/mo&gt;&lt;/mover&gt;&lt;/mrow&gt;&lt;mo data-mjx-texclass=&quot;CLOSE&quot;&gt;)&lt;/mo&gt;&lt;/mrow&gt;&lt;mtext&gt;&lt;/mtext&gt;&lt;mtext&gt;is false&lt;/mtext&gt;&lt;mtext&gt;&lt;/mtext&gt;&lt;/mtd&gt;&lt;/mtr&gt;&lt;mtr&gt;&lt;mtd&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style scriptlevel=&quot;0&quot;&gt;&lt;mspace width=&quot;thickmathspace&quot;/&gt;&lt;/mstyle&gt;&lt;m" id="291" name="Google Shape;291;p25" title="7 lines Line 1: R equals the set of all q such that q is a. member of S Line 2: for l equals L comma period period period comma 2 colon Line 3: for all p is a. member of R colon Line 4: q hat equals arg min sub q hat d sub l of open paren q comma q hat close paren Line 5: if zeta sub l of open paren q comma q hat close paren is false Line 6: s c a. l of q equals l Line 7: R equals R the set q"/>
          <p:cNvPicPr preferRelativeResize="0"/>
          <p:nvPr/>
        </p:nvPicPr>
        <p:blipFill>
          <a:blip r:embed="rId4">
            <a:alphaModFix/>
          </a:blip>
          <a:stretch>
            <a:fillRect/>
          </a:stretch>
        </p:blipFill>
        <p:spPr>
          <a:xfrm>
            <a:off x="5365525" y="1438075"/>
            <a:ext cx="2061350" cy="1592225"/>
          </a:xfrm>
          <a:prstGeom prst="rect">
            <a:avLst/>
          </a:prstGeom>
          <a:noFill/>
          <a:ln>
            <a:noFill/>
          </a:ln>
        </p:spPr>
      </p:pic>
      <p:sp>
        <p:nvSpPr>
          <p:cNvPr id="292" name="Google Shape;292;p25"/>
          <p:cNvSpPr/>
          <p:nvPr/>
        </p:nvSpPr>
        <p:spPr>
          <a:xfrm>
            <a:off x="432375" y="1608750"/>
            <a:ext cx="598500" cy="444000"/>
          </a:xfrm>
          <a:prstGeom prst="chevron">
            <a:avLst>
              <a:gd fmla="val 50000" name="adj"/>
            </a:avLst>
          </a:prstGeom>
          <a:solidFill>
            <a:srgbClr val="0097A7">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432375" y="3208950"/>
            <a:ext cx="598500" cy="444000"/>
          </a:xfrm>
          <a:prstGeom prst="chevron">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txBox="1"/>
          <p:nvPr>
            <p:ph idx="4294967295" type="body"/>
          </p:nvPr>
        </p:nvSpPr>
        <p:spPr>
          <a:xfrm>
            <a:off x="1039825" y="3132375"/>
            <a:ext cx="43854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Where, </a:t>
            </a:r>
            <a:r>
              <a:rPr i="1" lang="en" sz="1400">
                <a:solidFill>
                  <a:schemeClr val="dk1"/>
                </a:solidFill>
              </a:rPr>
              <a:t>q̂</a:t>
            </a:r>
            <a:r>
              <a:rPr lang="en" sz="1400">
                <a:solidFill>
                  <a:srgbClr val="000000"/>
                </a:solidFill>
              </a:rPr>
              <a:t> is correspondence of q at scale </a:t>
            </a:r>
            <a:r>
              <a:rPr lang="en" sz="1400">
                <a:solidFill>
                  <a:srgbClr val="000000"/>
                </a:solidFill>
                <a:latin typeface="Pacifico"/>
                <a:ea typeface="Pacifico"/>
                <a:cs typeface="Pacifico"/>
                <a:sym typeface="Pacifico"/>
              </a:rPr>
              <a:t>l</a:t>
            </a:r>
            <a:r>
              <a:rPr i="1" lang="en" sz="1400">
                <a:solidFill>
                  <a:srgbClr val="000000"/>
                </a:solidFill>
              </a:rPr>
              <a:t> </a:t>
            </a:r>
            <a:r>
              <a:rPr lang="en" sz="1400">
                <a:solidFill>
                  <a:srgbClr val="000000"/>
                </a:solidFill>
              </a:rPr>
              <a:t>given by </a:t>
            </a:r>
            <a:endParaRPr sz="1400">
              <a:solidFill>
                <a:srgbClr val="000000"/>
              </a:solidFill>
            </a:endParaRPr>
          </a:p>
        </p:txBody>
      </p:sp>
      <p:pic>
        <p:nvPicPr>
          <p:cNvPr descr="&lt;math xmlns=&quot;http://www.w3.org/1998/Math/MathML&quot; display=&quot;block&quot; data-is-equatio=&quot;1&quot; data-latex=&quot;\hat{q}=\text{argmin}(||Q_l(q) - Q_l(\hat{q})||^2 + ||Q'_l(q) - Q'_l(\hat{q})||^2 )&quot;&gt;&lt;mrow&gt;&lt;mover&gt;&lt;mi&gt;q&lt;/mi&gt;&lt;mo stretchy=&quot;false&quot;&gt;^&lt;/mo&gt;&lt;/mover&gt;&lt;/mrow&gt;&lt;mo&gt;=&lt;/mo&gt;&lt;mtext&gt;argmin&lt;/mtext&gt;&lt;mo stretchy=&quot;false&quot;&gt;(&lt;/mo&gt;&lt;mo data-mjx-texclass=&quot;ORD&quot; stretchy=&quot;false&quot;&gt;|&lt;/mo&gt;&lt;mo data-mjx-texclass=&quot;ORD&quot; stretchy=&quot;false&quot;&gt;|&lt;/mo&gt;&lt;msub&gt;&lt;mi&gt;Q&lt;/mi&gt;&lt;mi&gt;l&lt;/mi&gt;&lt;/msub&gt;&lt;mo stretchy=&quot;false&quot;&gt;(&lt;/mo&gt;&lt;mi&gt;q&lt;/mi&gt;&lt;mo stretchy=&quot;false&quot;&gt;)&lt;/mo&gt;&lt;mo&gt;−&lt;/mo&gt;&lt;msub&gt;&lt;mi&gt;Q&lt;/mi&gt;&lt;mi&gt;l&lt;/mi&gt;&lt;/msub&gt;&lt;mo stretchy=&quot;false&quot;&gt;(&lt;/mo&gt;&lt;mrow&gt;&lt;mover&gt;&lt;mi&gt;q&lt;/mi&gt;&lt;mo stretchy=&quot;false&quot;&gt;^&lt;/mo&gt;&lt;/mover&gt;&lt;/mrow&gt;&lt;mo stretchy=&quot;false&quot;&gt;)&lt;/mo&gt;&lt;mo data-mjx-texclass=&quot;ORD&quot; stretchy=&quot;false&quot;&gt;|&lt;/mo&gt;&lt;msup&gt;&lt;mo data-mjx-texclass=&quot;ORD&quot; stretchy=&quot;false&quot;&gt;|&lt;/mo&gt;&lt;mn&gt;2&lt;/mn&gt;&lt;/msup&gt;&lt;mo&gt;+&lt;/mo&gt;&lt;mo data-mjx-texclass=&quot;ORD&quot; stretchy=&quot;false&quot;&gt;|&lt;/mo&gt;&lt;mo data-mjx-texclass=&quot;ORD&quot; stretchy=&quot;false&quot;&gt;|&lt;/mo&gt;&lt;msubsup&gt;&lt;mi&gt;Q&lt;/mi&gt;&lt;mi&gt;l&lt;/mi&gt;&lt;mo&gt;′&lt;/mo&gt;&lt;/msubsup&gt;&lt;mo stretchy=&quot;false&quot;&gt;(&lt;/mo&gt;&lt;mi&gt;q&lt;/mi&gt;&lt;mo stretchy=&quot;false&quot;&gt;)&lt;/mo&gt;&lt;mo&gt;−&lt;/mo&gt;&lt;msubsup&gt;&lt;mi&gt;Q&lt;/mi&gt;&lt;mi&gt;l&lt;/mi&gt;&lt;mo&gt;′&lt;/mo&gt;&lt;/msubsup&gt;&lt;mo stretchy=&quot;false&quot;&gt;(&lt;/mo&gt;&lt;mrow&gt;&lt;mover&gt;&lt;mi&gt;q&lt;/mi&gt;&lt;mo stretchy=&quot;false&quot;&gt;^&lt;/mo&gt;&lt;/mover&gt;&lt;/mrow&gt;&lt;mo stretchy=&quot;false&quot;&gt;)&lt;/mo&gt;&lt;mo data-mjx-texclass=&quot;ORD&quot; stretchy=&quot;false&quot;&gt;|&lt;/mo&gt;&lt;msup&gt;&lt;mo data-mjx-texclass=&quot;ORD&quot; stretchy=&quot;false&quot;&gt;|&lt;/mo&gt;&lt;mn&gt;2&lt;/mn&gt;&lt;/msup&gt;&lt;mo stretchy=&quot;false&quot;&gt;)&lt;/mo&gt;&lt;/math&gt;" id="295" name="Google Shape;295;p25" title="q hat equals argmin open paren the absolute value of times Q sub l of q minus Q sub l of open paren q hat close paren the absolute value of squared plus the absolute value of times Q sub l prime of q minus Q sub l prime of open paren q hat close paren the absolute value of squared close paren"/>
          <p:cNvPicPr preferRelativeResize="0"/>
          <p:nvPr/>
        </p:nvPicPr>
        <p:blipFill>
          <a:blip r:embed="rId5">
            <a:alphaModFix/>
          </a:blip>
          <a:stretch>
            <a:fillRect/>
          </a:stretch>
        </p:blipFill>
        <p:spPr>
          <a:xfrm>
            <a:off x="1765875" y="3562350"/>
            <a:ext cx="3659325" cy="217925"/>
          </a:xfrm>
          <a:prstGeom prst="rect">
            <a:avLst/>
          </a:prstGeom>
          <a:noFill/>
          <a:ln>
            <a:noFill/>
          </a:ln>
        </p:spPr>
      </p:pic>
      <p:sp>
        <p:nvSpPr>
          <p:cNvPr id="296" name="Google Shape;296;p25"/>
          <p:cNvSpPr txBox="1"/>
          <p:nvPr>
            <p:ph idx="4294967295" type="body"/>
          </p:nvPr>
        </p:nvSpPr>
        <p:spPr>
          <a:xfrm>
            <a:off x="1039825" y="3962200"/>
            <a:ext cx="24366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And </a:t>
            </a:r>
            <a:r>
              <a:rPr lang="en" sz="1600">
                <a:solidFill>
                  <a:srgbClr val="000000"/>
                </a:solidFill>
              </a:rPr>
              <a:t>𝜻</a:t>
            </a:r>
            <a:r>
              <a:rPr baseline="-25000" lang="en" sz="1600">
                <a:solidFill>
                  <a:srgbClr val="000000"/>
                </a:solidFill>
                <a:latin typeface="Pacifico"/>
                <a:ea typeface="Pacifico"/>
                <a:cs typeface="Pacifico"/>
                <a:sym typeface="Pacifico"/>
              </a:rPr>
              <a:t>l</a:t>
            </a:r>
            <a:r>
              <a:rPr lang="en" sz="1400">
                <a:solidFill>
                  <a:srgbClr val="000000"/>
                </a:solidFill>
              </a:rPr>
              <a:t> is the truth value of </a:t>
            </a:r>
            <a:endParaRPr sz="1400">
              <a:solidFill>
                <a:srgbClr val="000000"/>
              </a:solidFill>
            </a:endParaRPr>
          </a:p>
        </p:txBody>
      </p:sp>
      <p:grpSp>
        <p:nvGrpSpPr>
          <p:cNvPr id="297" name="Google Shape;297;p25"/>
          <p:cNvGrpSpPr/>
          <p:nvPr/>
        </p:nvGrpSpPr>
        <p:grpSpPr>
          <a:xfrm>
            <a:off x="1766750" y="4322074"/>
            <a:ext cx="4511875" cy="384725"/>
            <a:chOff x="1766750" y="4017274"/>
            <a:chExt cx="4511875" cy="384725"/>
          </a:xfrm>
        </p:grpSpPr>
        <p:pic>
          <p:nvPicPr>
            <p:cNvPr descr="&lt;math xmlns=&quot;http://www.w3.org/1998/Math/MathML&quot; display=&quot;block&quot; data-is-equatio=&quot;1&quot; data-latex=&quot;\sigma_1=\frac{\sqrt{Var(Q’_l(q))}}{2}&quot;&gt;&lt;msub&gt;&lt;mi&gt;σ&lt;/mi&gt;&lt;mn&gt;1&lt;/mn&gt;&lt;/msub&gt;&lt;mo&gt;=&lt;/mo&gt;&lt;mfrac&gt;&lt;msqrt&gt;&lt;mi&gt;V&lt;/mi&gt;&lt;mi&gt;a&lt;/mi&gt;&lt;mi&gt;r&lt;/mi&gt;&lt;mo stretchy=&quot;false&quot;&gt;(&lt;/mo&gt;&lt;msubsup&gt;&lt;mi&gt;Q&lt;/mi&gt;&lt;mi&gt;l&lt;/mi&gt;&lt;mo&gt;′&lt;/mo&gt;&lt;/msubsup&gt;&lt;mo stretchy=&quot;false&quot;&gt;(&lt;/mo&gt;&lt;mi&gt;q&lt;/mi&gt;&lt;mo stretchy=&quot;false&quot;&gt;)&lt;/mo&gt;&lt;mo stretchy=&quot;false&quot;&gt;)&lt;/mo&gt;&lt;/msqrt&gt;&lt;mn&gt;2&lt;/mn&gt;&lt;/mfrac&gt;&lt;/math&gt;" id="298" name="Google Shape;298;p25" title="sigma sub 1 equals the fraction with numerator the square root of V a. r of Q sub l prime of q and denominator 2"/>
            <p:cNvPicPr preferRelativeResize="0"/>
            <p:nvPr/>
          </p:nvPicPr>
          <p:blipFill>
            <a:blip r:embed="rId6">
              <a:alphaModFix/>
            </a:blip>
            <a:stretch>
              <a:fillRect/>
            </a:stretch>
          </p:blipFill>
          <p:spPr>
            <a:xfrm>
              <a:off x="5036950" y="4017274"/>
              <a:ext cx="1241675" cy="384725"/>
            </a:xfrm>
            <a:prstGeom prst="rect">
              <a:avLst/>
            </a:prstGeom>
            <a:noFill/>
            <a:ln>
              <a:noFill/>
            </a:ln>
          </p:spPr>
        </p:pic>
        <p:pic>
          <p:nvPicPr>
            <p:cNvPr descr="&lt;math xmlns=&quot;http://www.w3.org/1998/Math/MathML&quot; display=&quot;block&quot; data-is-equatio=&quot;1&quot; data-latex=&quot;\zeta_l(q,\hat{q}) = (\sigma_l + \sqrt{d_l(q,\hat{q})} &amp;gt; \omega)&quot;&gt;&lt;msub&gt;&lt;mi&gt;ζ&lt;/mi&gt;&lt;mi&gt;l&lt;/mi&gt;&lt;/msub&gt;&lt;mo stretchy=&quot;false&quot;&gt;(&lt;/mo&gt;&lt;mi&gt;q&lt;/mi&gt;&lt;mo&gt;,&lt;/mo&gt;&lt;mrow&gt;&lt;mover&gt;&lt;mi&gt;q&lt;/mi&gt;&lt;mo stretchy=&quot;false&quot;&gt;^&lt;/mo&gt;&lt;/mover&gt;&lt;/mrow&gt;&lt;mo stretchy=&quot;false&quot;&gt;)&lt;/mo&gt;&lt;mo&gt;=&lt;/mo&gt;&lt;mo stretchy=&quot;false&quot;&gt;(&lt;/mo&gt;&lt;msub&gt;&lt;mi&gt;σ&lt;/mi&gt;&lt;mi&gt;l&lt;/mi&gt;&lt;/msub&gt;&lt;mo&gt;+&lt;/mo&gt;&lt;msqrt&gt;&lt;msub&gt;&lt;mi&gt;d&lt;/mi&gt;&lt;mi&gt;l&lt;/mi&gt;&lt;/msub&gt;&lt;mo stretchy=&quot;false&quot;&gt;(&lt;/mo&gt;&lt;mi&gt;q&lt;/mi&gt;&lt;mo&gt;,&lt;/mo&gt;&lt;mrow&gt;&lt;mover&gt;&lt;mi&gt;q&lt;/mi&gt;&lt;mo stretchy=&quot;false&quot;&gt;^&lt;/mo&gt;&lt;/mover&gt;&lt;/mrow&gt;&lt;mo stretchy=&quot;false&quot;&gt;)&lt;/mo&gt;&lt;/msqrt&gt;&lt;mo&gt;&amp;gt;&lt;/mo&gt;&lt;mi&gt;ω&lt;/mi&gt;&lt;mo stretchy=&quot;false&quot;&gt;)&lt;/mo&gt;&lt;/math&gt;" id="299" name="Google Shape;299;p25" title="zeta sub l of open paren q comma q hat close paren equals open paren sigma sub l plus the square root of d sub l of open paren q comma q hat close paren is greater than omega close paren"/>
            <p:cNvPicPr preferRelativeResize="0"/>
            <p:nvPr/>
          </p:nvPicPr>
          <p:blipFill>
            <a:blip r:embed="rId7">
              <a:alphaModFix/>
            </a:blip>
            <a:stretch>
              <a:fillRect/>
            </a:stretch>
          </p:blipFill>
          <p:spPr>
            <a:xfrm>
              <a:off x="1766750" y="4118200"/>
              <a:ext cx="2317825" cy="217925"/>
            </a:xfrm>
            <a:prstGeom prst="rect">
              <a:avLst/>
            </a:prstGeom>
            <a:noFill/>
            <a:ln>
              <a:noFill/>
            </a:ln>
          </p:spPr>
        </p:pic>
      </p:grpSp>
      <p:sp>
        <p:nvSpPr>
          <p:cNvPr id="300" name="Google Shape;300;p25"/>
          <p:cNvSpPr txBox="1"/>
          <p:nvPr>
            <p:ph idx="4294967295" type="body"/>
          </p:nvPr>
        </p:nvSpPr>
        <p:spPr>
          <a:xfrm>
            <a:off x="4316425" y="4351575"/>
            <a:ext cx="8046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where,</a:t>
            </a:r>
            <a:endParaRPr sz="14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6"/>
          <p:cNvSpPr/>
          <p:nvPr/>
        </p:nvSpPr>
        <p:spPr>
          <a:xfrm>
            <a:off x="243100" y="292625"/>
            <a:ext cx="8638200" cy="4629900"/>
          </a:xfrm>
          <a:prstGeom prst="snip1Rect">
            <a:avLst>
              <a:gd fmla="val 46529" name="adj"/>
            </a:avLst>
          </a:prstGeom>
          <a:solidFill>
            <a:srgbClr val="EEEEEE">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rot="10800000">
            <a:off x="8574700" y="292625"/>
            <a:ext cx="306600" cy="296700"/>
          </a:xfrm>
          <a:prstGeom prst="rtTriangle">
            <a:avLst/>
          </a:prstGeom>
          <a:solidFill>
            <a:srgbClr val="D9D9D9">
              <a:alpha val="31840"/>
            </a:srgbClr>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txBox="1"/>
          <p:nvPr>
            <p:ph type="title"/>
          </p:nvPr>
        </p:nvSpPr>
        <p:spPr>
          <a:xfrm>
            <a:off x="773850" y="499750"/>
            <a:ext cx="51060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Pacifico"/>
                <a:ea typeface="Pacifico"/>
                <a:cs typeface="Pacifico"/>
                <a:sym typeface="Pacifico"/>
              </a:rPr>
              <a:t>Optimal Patch Scale Detection</a:t>
            </a:r>
            <a:endParaRPr sz="2500">
              <a:latin typeface="Pacifico"/>
              <a:ea typeface="Pacifico"/>
              <a:cs typeface="Pacifico"/>
              <a:sym typeface="Pacifico"/>
            </a:endParaRPr>
          </a:p>
        </p:txBody>
      </p:sp>
      <p:sp>
        <p:nvSpPr>
          <p:cNvPr id="308" name="Google Shape;308;p26"/>
          <p:cNvSpPr/>
          <p:nvPr/>
        </p:nvSpPr>
        <p:spPr>
          <a:xfrm>
            <a:off x="143850" y="150250"/>
            <a:ext cx="947400" cy="959400"/>
          </a:xfrm>
          <a:prstGeom prst="halfFrame">
            <a:avLst>
              <a:gd fmla="val 33333" name="adj1"/>
              <a:gd fmla="val 33333" name="adj2"/>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rot="10800000">
            <a:off x="8068650" y="4036450"/>
            <a:ext cx="947400" cy="959400"/>
          </a:xfrm>
          <a:prstGeom prst="halfFrame">
            <a:avLst>
              <a:gd fmla="val 33333" name="adj1"/>
              <a:gd fmla="val 33333" name="adj2"/>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6"/>
          <p:cNvGrpSpPr/>
          <p:nvPr/>
        </p:nvGrpSpPr>
        <p:grpSpPr>
          <a:xfrm>
            <a:off x="7045875" y="288950"/>
            <a:ext cx="1825500" cy="1664400"/>
            <a:chOff x="7045875" y="288950"/>
            <a:chExt cx="1825500" cy="1664400"/>
          </a:xfrm>
        </p:grpSpPr>
        <p:sp>
          <p:nvSpPr>
            <p:cNvPr id="311" name="Google Shape;311;p26"/>
            <p:cNvSpPr/>
            <p:nvPr/>
          </p:nvSpPr>
          <p:spPr>
            <a:xfrm rot="5400000">
              <a:off x="7914825" y="257000"/>
              <a:ext cx="924600" cy="988500"/>
            </a:xfrm>
            <a:prstGeom prst="diagStripe">
              <a:avLst>
                <a:gd fmla="val 56786"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rot="5400000">
              <a:off x="7126425" y="208400"/>
              <a:ext cx="1664400" cy="1825500"/>
            </a:xfrm>
            <a:prstGeom prst="diagStripe">
              <a:avLst>
                <a:gd fmla="val 72893"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3" name="Google Shape;313;p26"/>
          <p:cNvPicPr preferRelativeResize="0"/>
          <p:nvPr/>
        </p:nvPicPr>
        <p:blipFill rotWithShape="1">
          <a:blip r:embed="rId3">
            <a:alphaModFix/>
          </a:blip>
          <a:srcRect b="8504" l="30340" r="19302" t="9875"/>
          <a:stretch/>
        </p:blipFill>
        <p:spPr>
          <a:xfrm>
            <a:off x="5783150" y="192775"/>
            <a:ext cx="1123525" cy="1024400"/>
          </a:xfrm>
          <a:prstGeom prst="rect">
            <a:avLst/>
          </a:prstGeom>
          <a:noFill/>
          <a:ln>
            <a:noFill/>
          </a:ln>
        </p:spPr>
      </p:pic>
      <p:sp>
        <p:nvSpPr>
          <p:cNvPr id="314" name="Google Shape;314;p26"/>
          <p:cNvSpPr/>
          <p:nvPr/>
        </p:nvSpPr>
        <p:spPr>
          <a:xfrm>
            <a:off x="432375" y="1608750"/>
            <a:ext cx="598500" cy="444000"/>
          </a:xfrm>
          <a:prstGeom prst="chevron">
            <a:avLst>
              <a:gd fmla="val 50000" name="adj"/>
            </a:avLst>
          </a:prstGeom>
          <a:solidFill>
            <a:srgbClr val="0097A7">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32375" y="2827950"/>
            <a:ext cx="598500" cy="444000"/>
          </a:xfrm>
          <a:prstGeom prst="chevron">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txBox="1"/>
          <p:nvPr>
            <p:ph idx="4294967295" type="body"/>
          </p:nvPr>
        </p:nvSpPr>
        <p:spPr>
          <a:xfrm>
            <a:off x="1192225" y="1608375"/>
            <a:ext cx="43854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Where, </a:t>
            </a:r>
            <a:r>
              <a:rPr i="1" lang="en" sz="1400">
                <a:solidFill>
                  <a:schemeClr val="dk1"/>
                </a:solidFill>
              </a:rPr>
              <a:t>q̂</a:t>
            </a:r>
            <a:r>
              <a:rPr lang="en" sz="1400">
                <a:solidFill>
                  <a:srgbClr val="000000"/>
                </a:solidFill>
              </a:rPr>
              <a:t> is correspondence of q at scale </a:t>
            </a:r>
            <a:r>
              <a:rPr lang="en" sz="1400">
                <a:solidFill>
                  <a:srgbClr val="000000"/>
                </a:solidFill>
                <a:latin typeface="Pacifico"/>
                <a:ea typeface="Pacifico"/>
                <a:cs typeface="Pacifico"/>
                <a:sym typeface="Pacifico"/>
              </a:rPr>
              <a:t>l</a:t>
            </a:r>
            <a:r>
              <a:rPr i="1" lang="en" sz="1400">
                <a:solidFill>
                  <a:srgbClr val="000000"/>
                </a:solidFill>
              </a:rPr>
              <a:t> </a:t>
            </a:r>
            <a:r>
              <a:rPr lang="en" sz="1400">
                <a:solidFill>
                  <a:srgbClr val="000000"/>
                </a:solidFill>
              </a:rPr>
              <a:t>given by </a:t>
            </a:r>
            <a:endParaRPr sz="1400">
              <a:solidFill>
                <a:srgbClr val="000000"/>
              </a:solidFill>
            </a:endParaRPr>
          </a:p>
        </p:txBody>
      </p:sp>
      <p:pic>
        <p:nvPicPr>
          <p:cNvPr descr="&lt;math xmlns=&quot;http://www.w3.org/1998/Math/MathML&quot; display=&quot;block&quot; data-is-equatio=&quot;1&quot; data-latex=&quot;\hat{q}=\text{argmin}(||Q_l(q) - Q_l(\hat{q})||^2 + ||Q'_l(q) - Q'_l(\hat{q})||^2 )&quot;&gt;&lt;mrow&gt;&lt;mover&gt;&lt;mi&gt;q&lt;/mi&gt;&lt;mo stretchy=&quot;false&quot;&gt;^&lt;/mo&gt;&lt;/mover&gt;&lt;/mrow&gt;&lt;mo&gt;=&lt;/mo&gt;&lt;mtext&gt;argmin&lt;/mtext&gt;&lt;mo stretchy=&quot;false&quot;&gt;(&lt;/mo&gt;&lt;mo data-mjx-texclass=&quot;ORD&quot; stretchy=&quot;false&quot;&gt;|&lt;/mo&gt;&lt;mo data-mjx-texclass=&quot;ORD&quot; stretchy=&quot;false&quot;&gt;|&lt;/mo&gt;&lt;msub&gt;&lt;mi&gt;Q&lt;/mi&gt;&lt;mi&gt;l&lt;/mi&gt;&lt;/msub&gt;&lt;mo stretchy=&quot;false&quot;&gt;(&lt;/mo&gt;&lt;mi&gt;q&lt;/mi&gt;&lt;mo stretchy=&quot;false&quot;&gt;)&lt;/mo&gt;&lt;mo&gt;−&lt;/mo&gt;&lt;msub&gt;&lt;mi&gt;Q&lt;/mi&gt;&lt;mi&gt;l&lt;/mi&gt;&lt;/msub&gt;&lt;mo stretchy=&quot;false&quot;&gt;(&lt;/mo&gt;&lt;mrow&gt;&lt;mover&gt;&lt;mi&gt;q&lt;/mi&gt;&lt;mo stretchy=&quot;false&quot;&gt;^&lt;/mo&gt;&lt;/mover&gt;&lt;/mrow&gt;&lt;mo stretchy=&quot;false&quot;&gt;)&lt;/mo&gt;&lt;mo data-mjx-texclass=&quot;ORD&quot; stretchy=&quot;false&quot;&gt;|&lt;/mo&gt;&lt;msup&gt;&lt;mo data-mjx-texclass=&quot;ORD&quot; stretchy=&quot;false&quot;&gt;|&lt;/mo&gt;&lt;mn&gt;2&lt;/mn&gt;&lt;/msup&gt;&lt;mo&gt;+&lt;/mo&gt;&lt;mo data-mjx-texclass=&quot;ORD&quot; stretchy=&quot;false&quot;&gt;|&lt;/mo&gt;&lt;mo data-mjx-texclass=&quot;ORD&quot; stretchy=&quot;false&quot;&gt;|&lt;/mo&gt;&lt;msubsup&gt;&lt;mi&gt;Q&lt;/mi&gt;&lt;mi&gt;l&lt;/mi&gt;&lt;mo&gt;′&lt;/mo&gt;&lt;/msubsup&gt;&lt;mo stretchy=&quot;false&quot;&gt;(&lt;/mo&gt;&lt;mi&gt;q&lt;/mi&gt;&lt;mo stretchy=&quot;false&quot;&gt;)&lt;/mo&gt;&lt;mo&gt;−&lt;/mo&gt;&lt;msubsup&gt;&lt;mi&gt;Q&lt;/mi&gt;&lt;mi&gt;l&lt;/mi&gt;&lt;mo&gt;′&lt;/mo&gt;&lt;/msubsup&gt;&lt;mo stretchy=&quot;false&quot;&gt;(&lt;/mo&gt;&lt;mrow&gt;&lt;mover&gt;&lt;mi&gt;q&lt;/mi&gt;&lt;mo stretchy=&quot;false&quot;&gt;^&lt;/mo&gt;&lt;/mover&gt;&lt;/mrow&gt;&lt;mo stretchy=&quot;false&quot;&gt;)&lt;/mo&gt;&lt;mo data-mjx-texclass=&quot;ORD&quot; stretchy=&quot;false&quot;&gt;|&lt;/mo&gt;&lt;msup&gt;&lt;mo data-mjx-texclass=&quot;ORD&quot; stretchy=&quot;false&quot;&gt;|&lt;/mo&gt;&lt;mn&gt;2&lt;/mn&gt;&lt;/msup&gt;&lt;mo stretchy=&quot;false&quot;&gt;)&lt;/mo&gt;&lt;/math&gt;" id="317" name="Google Shape;317;p26" title="q hat equals argmin open paren the absolute value of times Q sub l of q minus Q sub l of open paren q hat close paren the absolute value of squared plus the absolute value of times Q sub l prime of q minus Q sub l prime of open paren q hat close paren the absolute value of squared close paren"/>
          <p:cNvPicPr preferRelativeResize="0"/>
          <p:nvPr/>
        </p:nvPicPr>
        <p:blipFill>
          <a:blip r:embed="rId4">
            <a:alphaModFix/>
          </a:blip>
          <a:stretch>
            <a:fillRect/>
          </a:stretch>
        </p:blipFill>
        <p:spPr>
          <a:xfrm>
            <a:off x="1918275" y="2038350"/>
            <a:ext cx="3659325" cy="217925"/>
          </a:xfrm>
          <a:prstGeom prst="rect">
            <a:avLst/>
          </a:prstGeom>
          <a:noFill/>
          <a:ln>
            <a:noFill/>
          </a:ln>
        </p:spPr>
      </p:pic>
      <p:sp>
        <p:nvSpPr>
          <p:cNvPr id="318" name="Google Shape;318;p26"/>
          <p:cNvSpPr txBox="1"/>
          <p:nvPr>
            <p:ph idx="4294967295" type="body"/>
          </p:nvPr>
        </p:nvSpPr>
        <p:spPr>
          <a:xfrm>
            <a:off x="1192225" y="2819200"/>
            <a:ext cx="24366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And </a:t>
            </a:r>
            <a:r>
              <a:rPr lang="en" sz="1600">
                <a:solidFill>
                  <a:srgbClr val="000000"/>
                </a:solidFill>
              </a:rPr>
              <a:t>𝜻</a:t>
            </a:r>
            <a:r>
              <a:rPr baseline="-25000" lang="en" sz="1600">
                <a:solidFill>
                  <a:srgbClr val="000000"/>
                </a:solidFill>
                <a:latin typeface="Pacifico"/>
                <a:ea typeface="Pacifico"/>
                <a:cs typeface="Pacifico"/>
                <a:sym typeface="Pacifico"/>
              </a:rPr>
              <a:t>l</a:t>
            </a:r>
            <a:r>
              <a:rPr lang="en" sz="1400">
                <a:solidFill>
                  <a:srgbClr val="000000"/>
                </a:solidFill>
              </a:rPr>
              <a:t> is the truth value of </a:t>
            </a:r>
            <a:endParaRPr sz="1400">
              <a:solidFill>
                <a:srgbClr val="000000"/>
              </a:solidFill>
            </a:endParaRPr>
          </a:p>
        </p:txBody>
      </p:sp>
      <p:grpSp>
        <p:nvGrpSpPr>
          <p:cNvPr id="319" name="Google Shape;319;p26"/>
          <p:cNvGrpSpPr/>
          <p:nvPr/>
        </p:nvGrpSpPr>
        <p:grpSpPr>
          <a:xfrm>
            <a:off x="1919150" y="3179074"/>
            <a:ext cx="4511875" cy="384725"/>
            <a:chOff x="1766750" y="4017274"/>
            <a:chExt cx="4511875" cy="384725"/>
          </a:xfrm>
        </p:grpSpPr>
        <p:pic>
          <p:nvPicPr>
            <p:cNvPr descr="&lt;math xmlns=&quot;http://www.w3.org/1998/Math/MathML&quot; display=&quot;block&quot; data-is-equatio=&quot;1&quot; data-latex=&quot;\sigma_1=\frac{\sqrt{Var(Q’_l(q))}}{2}&quot;&gt;&lt;msub&gt;&lt;mi&gt;σ&lt;/mi&gt;&lt;mn&gt;1&lt;/mn&gt;&lt;/msub&gt;&lt;mo&gt;=&lt;/mo&gt;&lt;mfrac&gt;&lt;msqrt&gt;&lt;mi&gt;V&lt;/mi&gt;&lt;mi&gt;a&lt;/mi&gt;&lt;mi&gt;r&lt;/mi&gt;&lt;mo stretchy=&quot;false&quot;&gt;(&lt;/mo&gt;&lt;msubsup&gt;&lt;mi&gt;Q&lt;/mi&gt;&lt;mi&gt;l&lt;/mi&gt;&lt;mo&gt;′&lt;/mo&gt;&lt;/msubsup&gt;&lt;mo stretchy=&quot;false&quot;&gt;(&lt;/mo&gt;&lt;mi&gt;q&lt;/mi&gt;&lt;mo stretchy=&quot;false&quot;&gt;)&lt;/mo&gt;&lt;mo stretchy=&quot;false&quot;&gt;)&lt;/mo&gt;&lt;/msqrt&gt;&lt;mn&gt;2&lt;/mn&gt;&lt;/mfrac&gt;&lt;/math&gt;" id="320" name="Google Shape;320;p26" title="sigma sub 1 equals the fraction with numerator the square root of V a. r of Q sub l prime of q and denominator 2"/>
            <p:cNvPicPr preferRelativeResize="0"/>
            <p:nvPr/>
          </p:nvPicPr>
          <p:blipFill>
            <a:blip r:embed="rId5">
              <a:alphaModFix/>
            </a:blip>
            <a:stretch>
              <a:fillRect/>
            </a:stretch>
          </p:blipFill>
          <p:spPr>
            <a:xfrm>
              <a:off x="5036950" y="4017274"/>
              <a:ext cx="1241675" cy="384725"/>
            </a:xfrm>
            <a:prstGeom prst="rect">
              <a:avLst/>
            </a:prstGeom>
            <a:noFill/>
            <a:ln>
              <a:noFill/>
            </a:ln>
          </p:spPr>
        </p:pic>
        <p:pic>
          <p:nvPicPr>
            <p:cNvPr descr="&lt;math xmlns=&quot;http://www.w3.org/1998/Math/MathML&quot; display=&quot;block&quot; data-is-equatio=&quot;1&quot; data-latex=&quot;\zeta_l(q,\hat{q}) = (\sigma_l + \sqrt{d_l(q,\hat{q})} &amp;gt; \omega)&quot;&gt;&lt;msub&gt;&lt;mi&gt;ζ&lt;/mi&gt;&lt;mi&gt;l&lt;/mi&gt;&lt;/msub&gt;&lt;mo stretchy=&quot;false&quot;&gt;(&lt;/mo&gt;&lt;mi&gt;q&lt;/mi&gt;&lt;mo&gt;,&lt;/mo&gt;&lt;mrow&gt;&lt;mover&gt;&lt;mi&gt;q&lt;/mi&gt;&lt;mo stretchy=&quot;false&quot;&gt;^&lt;/mo&gt;&lt;/mover&gt;&lt;/mrow&gt;&lt;mo stretchy=&quot;false&quot;&gt;)&lt;/mo&gt;&lt;mo&gt;=&lt;/mo&gt;&lt;mo stretchy=&quot;false&quot;&gt;(&lt;/mo&gt;&lt;msub&gt;&lt;mi&gt;σ&lt;/mi&gt;&lt;mi&gt;l&lt;/mi&gt;&lt;/msub&gt;&lt;mo&gt;+&lt;/mo&gt;&lt;msqrt&gt;&lt;msub&gt;&lt;mi&gt;d&lt;/mi&gt;&lt;mi&gt;l&lt;/mi&gt;&lt;/msub&gt;&lt;mo stretchy=&quot;false&quot;&gt;(&lt;/mo&gt;&lt;mi&gt;q&lt;/mi&gt;&lt;mo&gt;,&lt;/mo&gt;&lt;mrow&gt;&lt;mover&gt;&lt;mi&gt;q&lt;/mi&gt;&lt;mo stretchy=&quot;false&quot;&gt;^&lt;/mo&gt;&lt;/mover&gt;&lt;/mrow&gt;&lt;mo stretchy=&quot;false&quot;&gt;)&lt;/mo&gt;&lt;/msqrt&gt;&lt;mo&gt;&amp;gt;&lt;/mo&gt;&lt;mi&gt;ω&lt;/mi&gt;&lt;mo stretchy=&quot;false&quot;&gt;)&lt;/mo&gt;&lt;/math&gt;" id="321" name="Google Shape;321;p26" title="zeta sub l of open paren q comma q hat close paren equals open paren sigma sub l plus the square root of d sub l of open paren q comma q hat close paren is greater than omega close paren"/>
            <p:cNvPicPr preferRelativeResize="0"/>
            <p:nvPr/>
          </p:nvPicPr>
          <p:blipFill>
            <a:blip r:embed="rId6">
              <a:alphaModFix/>
            </a:blip>
            <a:stretch>
              <a:fillRect/>
            </a:stretch>
          </p:blipFill>
          <p:spPr>
            <a:xfrm>
              <a:off x="1766750" y="4118200"/>
              <a:ext cx="2317825" cy="217925"/>
            </a:xfrm>
            <a:prstGeom prst="rect">
              <a:avLst/>
            </a:prstGeom>
            <a:noFill/>
            <a:ln>
              <a:noFill/>
            </a:ln>
          </p:spPr>
        </p:pic>
      </p:grpSp>
      <p:sp>
        <p:nvSpPr>
          <p:cNvPr id="322" name="Google Shape;322;p26"/>
          <p:cNvSpPr txBox="1"/>
          <p:nvPr>
            <p:ph idx="4294967295" type="body"/>
          </p:nvPr>
        </p:nvSpPr>
        <p:spPr>
          <a:xfrm>
            <a:off x="4375275" y="3203800"/>
            <a:ext cx="8046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where,</a:t>
            </a:r>
            <a:endParaRPr sz="1400">
              <a:solidFill>
                <a:srgbClr val="000000"/>
              </a:solidFill>
            </a:endParaRPr>
          </a:p>
        </p:txBody>
      </p:sp>
      <p:sp>
        <p:nvSpPr>
          <p:cNvPr id="323" name="Google Shape;323;p26"/>
          <p:cNvSpPr/>
          <p:nvPr/>
        </p:nvSpPr>
        <p:spPr>
          <a:xfrm>
            <a:off x="432375" y="4047150"/>
            <a:ext cx="598500" cy="444000"/>
          </a:xfrm>
          <a:prstGeom prst="chevron">
            <a:avLst>
              <a:gd fmla="val 50000" name="adj"/>
            </a:avLst>
          </a:prstGeom>
          <a:solidFill>
            <a:srgbClr val="0097A7">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txBox="1"/>
          <p:nvPr>
            <p:ph idx="4294967295" type="body"/>
          </p:nvPr>
        </p:nvSpPr>
        <p:spPr>
          <a:xfrm>
            <a:off x="1192225" y="4046775"/>
            <a:ext cx="43854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Q’</a:t>
            </a:r>
            <a:r>
              <a:rPr baseline="-25000" lang="en" sz="1400">
                <a:solidFill>
                  <a:srgbClr val="000000"/>
                </a:solidFill>
                <a:latin typeface="Pacifico"/>
                <a:ea typeface="Pacifico"/>
                <a:cs typeface="Pacifico"/>
                <a:sym typeface="Pacifico"/>
              </a:rPr>
              <a:t>l</a:t>
            </a:r>
            <a:r>
              <a:rPr lang="en" sz="1400">
                <a:solidFill>
                  <a:srgbClr val="000000"/>
                </a:solidFill>
              </a:rPr>
              <a:t>(q) is the patch centered at</a:t>
            </a:r>
            <a:r>
              <a:rPr lang="en" sz="1400">
                <a:solidFill>
                  <a:srgbClr val="000000"/>
                </a:solidFill>
              </a:rPr>
              <a:t> q at scale </a:t>
            </a:r>
            <a:r>
              <a:rPr lang="en" sz="1400">
                <a:solidFill>
                  <a:srgbClr val="000000"/>
                </a:solidFill>
                <a:latin typeface="Pacifico"/>
                <a:ea typeface="Pacifico"/>
                <a:cs typeface="Pacifico"/>
                <a:sym typeface="Pacifico"/>
              </a:rPr>
              <a:t>l</a:t>
            </a:r>
            <a:r>
              <a:rPr i="1" lang="en" sz="1400">
                <a:solidFill>
                  <a:srgbClr val="000000"/>
                </a:solidFill>
              </a:rPr>
              <a:t> </a:t>
            </a:r>
            <a:r>
              <a:rPr lang="en" sz="1400">
                <a:solidFill>
                  <a:srgbClr val="000000"/>
                </a:solidFill>
              </a:rPr>
              <a:t> which is done by downsampling the image</a:t>
            </a:r>
            <a:r>
              <a:rPr lang="en" sz="1400">
                <a:solidFill>
                  <a:srgbClr val="000000"/>
                </a:solidFill>
              </a:rPr>
              <a:t> </a:t>
            </a:r>
            <a:endParaRPr sz="14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799100" y="432375"/>
            <a:ext cx="4564200" cy="7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Lobster"/>
                <a:ea typeface="Lobster"/>
                <a:cs typeface="Lobster"/>
                <a:sym typeface="Lobster"/>
              </a:rPr>
              <a:t>Optimal Patch Scale Detection</a:t>
            </a:r>
            <a:endParaRPr sz="2300">
              <a:latin typeface="Lobster"/>
              <a:ea typeface="Lobster"/>
              <a:cs typeface="Lobster"/>
              <a:sym typeface="Lobster"/>
            </a:endParaRPr>
          </a:p>
          <a:p>
            <a:pPr indent="0" lvl="0" marL="457200" rtl="0" algn="r">
              <a:spcBef>
                <a:spcPts val="0"/>
              </a:spcBef>
              <a:spcAft>
                <a:spcPts val="0"/>
              </a:spcAft>
              <a:buNone/>
            </a:pPr>
            <a:r>
              <a:rPr lang="en" sz="1900">
                <a:latin typeface="Pacifico"/>
                <a:ea typeface="Pacifico"/>
                <a:cs typeface="Pacifico"/>
                <a:sym typeface="Pacifico"/>
              </a:rPr>
              <a:t> </a:t>
            </a:r>
            <a:r>
              <a:rPr lang="en" sz="1900">
                <a:latin typeface="Pacifico"/>
                <a:ea typeface="Pacifico"/>
                <a:cs typeface="Pacifico"/>
                <a:sym typeface="Pacifico"/>
              </a:rPr>
              <a:t>End Result</a:t>
            </a:r>
            <a:endParaRPr sz="1900">
              <a:latin typeface="Pacifico"/>
              <a:ea typeface="Pacifico"/>
              <a:cs typeface="Pacifico"/>
              <a:sym typeface="Pacifico"/>
            </a:endParaRPr>
          </a:p>
        </p:txBody>
      </p:sp>
      <p:pic>
        <p:nvPicPr>
          <p:cNvPr id="330" name="Google Shape;330;p27"/>
          <p:cNvPicPr preferRelativeResize="0"/>
          <p:nvPr/>
        </p:nvPicPr>
        <p:blipFill rotWithShape="1">
          <a:blip r:embed="rId3">
            <a:alphaModFix/>
          </a:blip>
          <a:srcRect b="8504" l="30340" r="19302" t="9875"/>
          <a:stretch/>
        </p:blipFill>
        <p:spPr>
          <a:xfrm>
            <a:off x="5253425" y="295775"/>
            <a:ext cx="1123525" cy="1024400"/>
          </a:xfrm>
          <a:prstGeom prst="rect">
            <a:avLst/>
          </a:prstGeom>
          <a:noFill/>
          <a:ln>
            <a:noFill/>
          </a:ln>
        </p:spPr>
      </p:pic>
      <p:sp>
        <p:nvSpPr>
          <p:cNvPr id="331" name="Google Shape;331;p27"/>
          <p:cNvSpPr/>
          <p:nvPr/>
        </p:nvSpPr>
        <p:spPr>
          <a:xfrm>
            <a:off x="143850" y="150250"/>
            <a:ext cx="947400" cy="959400"/>
          </a:xfrm>
          <a:prstGeom prst="halfFrame">
            <a:avLst>
              <a:gd fmla="val 33333" name="adj1"/>
              <a:gd fmla="val 33333" name="adj2"/>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rot="10800000">
            <a:off x="8068650" y="4036450"/>
            <a:ext cx="947400" cy="959400"/>
          </a:xfrm>
          <a:prstGeom prst="halfFrame">
            <a:avLst>
              <a:gd fmla="val 33333" name="adj1"/>
              <a:gd fmla="val 33333" name="adj2"/>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7"/>
          <p:cNvGrpSpPr/>
          <p:nvPr/>
        </p:nvGrpSpPr>
        <p:grpSpPr>
          <a:xfrm>
            <a:off x="7045875" y="288950"/>
            <a:ext cx="1825500" cy="1664400"/>
            <a:chOff x="7045875" y="288950"/>
            <a:chExt cx="1825500" cy="1664400"/>
          </a:xfrm>
        </p:grpSpPr>
        <p:sp>
          <p:nvSpPr>
            <p:cNvPr id="334" name="Google Shape;334;p27"/>
            <p:cNvSpPr/>
            <p:nvPr/>
          </p:nvSpPr>
          <p:spPr>
            <a:xfrm rot="5400000">
              <a:off x="7914825" y="257000"/>
              <a:ext cx="924600" cy="988500"/>
            </a:xfrm>
            <a:prstGeom prst="diagStripe">
              <a:avLst>
                <a:gd fmla="val 56786"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rot="5400000">
              <a:off x="7126425" y="208400"/>
              <a:ext cx="1664400" cy="1825500"/>
            </a:xfrm>
            <a:prstGeom prst="diagStripe">
              <a:avLst>
                <a:gd fmla="val 72893"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27"/>
          <p:cNvPicPr preferRelativeResize="0"/>
          <p:nvPr/>
        </p:nvPicPr>
        <p:blipFill>
          <a:blip r:embed="rId4">
            <a:alphaModFix/>
          </a:blip>
          <a:stretch>
            <a:fillRect/>
          </a:stretch>
        </p:blipFill>
        <p:spPr>
          <a:xfrm>
            <a:off x="746775" y="1559025"/>
            <a:ext cx="2649850" cy="2659525"/>
          </a:xfrm>
          <a:prstGeom prst="rect">
            <a:avLst/>
          </a:prstGeom>
          <a:noFill/>
          <a:ln>
            <a:noFill/>
          </a:ln>
        </p:spPr>
      </p:pic>
      <p:pic>
        <p:nvPicPr>
          <p:cNvPr id="337" name="Google Shape;337;p27"/>
          <p:cNvPicPr preferRelativeResize="0"/>
          <p:nvPr/>
        </p:nvPicPr>
        <p:blipFill>
          <a:blip r:embed="rId5">
            <a:alphaModFix/>
          </a:blip>
          <a:stretch>
            <a:fillRect/>
          </a:stretch>
        </p:blipFill>
        <p:spPr>
          <a:xfrm>
            <a:off x="4820000" y="1559025"/>
            <a:ext cx="2649850" cy="2656854"/>
          </a:xfrm>
          <a:prstGeom prst="rect">
            <a:avLst/>
          </a:prstGeom>
          <a:noFill/>
          <a:ln>
            <a:noFill/>
          </a:ln>
        </p:spPr>
      </p:pic>
      <p:sp>
        <p:nvSpPr>
          <p:cNvPr id="338" name="Google Shape;338;p27"/>
          <p:cNvSpPr txBox="1"/>
          <p:nvPr/>
        </p:nvSpPr>
        <p:spPr>
          <a:xfrm>
            <a:off x="990875" y="4218550"/>
            <a:ext cx="3105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Patch Scale Visualised</a:t>
            </a:r>
            <a:endParaRPr b="1"/>
          </a:p>
        </p:txBody>
      </p:sp>
      <p:sp>
        <p:nvSpPr>
          <p:cNvPr id="339" name="Google Shape;339;p27"/>
          <p:cNvSpPr txBox="1"/>
          <p:nvPr/>
        </p:nvSpPr>
        <p:spPr>
          <a:xfrm>
            <a:off x="5245500" y="4206000"/>
            <a:ext cx="27051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Optimal Scale Map</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8"/>
          <p:cNvSpPr/>
          <p:nvPr/>
        </p:nvSpPr>
        <p:spPr>
          <a:xfrm>
            <a:off x="0" y="2527700"/>
            <a:ext cx="9144000" cy="26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0" y="0"/>
            <a:ext cx="9144000" cy="25719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txBox="1"/>
          <p:nvPr>
            <p:ph type="title"/>
          </p:nvPr>
        </p:nvSpPr>
        <p:spPr>
          <a:xfrm>
            <a:off x="1740150" y="2080450"/>
            <a:ext cx="5663700" cy="10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3</a:t>
            </a:r>
            <a:r>
              <a:rPr lang="en">
                <a:latin typeface="Pacifico"/>
                <a:ea typeface="Pacifico"/>
                <a:cs typeface="Pacifico"/>
                <a:sym typeface="Pacifico"/>
              </a:rPr>
              <a:t>. Optimal scale Posterior probability estimation</a:t>
            </a:r>
            <a:endParaRPr sz="3100">
              <a:latin typeface="Pacifico"/>
              <a:ea typeface="Pacifico"/>
              <a:cs typeface="Pacifico"/>
              <a:sym typeface="Pacifico"/>
            </a:endParaRPr>
          </a:p>
        </p:txBody>
      </p:sp>
      <p:grpSp>
        <p:nvGrpSpPr>
          <p:cNvPr id="347" name="Google Shape;347;p28"/>
          <p:cNvGrpSpPr/>
          <p:nvPr/>
        </p:nvGrpSpPr>
        <p:grpSpPr>
          <a:xfrm>
            <a:off x="199950" y="226350"/>
            <a:ext cx="675000" cy="621000"/>
            <a:chOff x="123750" y="150150"/>
            <a:chExt cx="675000" cy="621000"/>
          </a:xfrm>
        </p:grpSpPr>
        <p:sp>
          <p:nvSpPr>
            <p:cNvPr id="348" name="Google Shape;348;p28"/>
            <p:cNvSpPr/>
            <p:nvPr/>
          </p:nvSpPr>
          <p:spPr>
            <a:xfrm>
              <a:off x="123750" y="150150"/>
              <a:ext cx="522600" cy="4686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276150" y="302550"/>
              <a:ext cx="522600" cy="4686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9"/>
          <p:cNvSpPr txBox="1"/>
          <p:nvPr>
            <p:ph type="title"/>
          </p:nvPr>
        </p:nvSpPr>
        <p:spPr>
          <a:xfrm>
            <a:off x="787800" y="272725"/>
            <a:ext cx="7921800" cy="5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Pacifico"/>
                <a:ea typeface="Pacifico"/>
                <a:cs typeface="Pacifico"/>
                <a:sym typeface="Pacifico"/>
              </a:rPr>
              <a:t>Optimal Scale Posterior Probability Estimation</a:t>
            </a:r>
            <a:endParaRPr sz="2500">
              <a:latin typeface="Pacifico"/>
              <a:ea typeface="Pacifico"/>
              <a:cs typeface="Pacifico"/>
              <a:sym typeface="Pacifico"/>
            </a:endParaRPr>
          </a:p>
        </p:txBody>
      </p:sp>
      <p:sp>
        <p:nvSpPr>
          <p:cNvPr id="355" name="Google Shape;355;p29"/>
          <p:cNvSpPr/>
          <p:nvPr/>
        </p:nvSpPr>
        <p:spPr>
          <a:xfrm rot="5400000">
            <a:off x="-2250" y="2250"/>
            <a:ext cx="1609800" cy="1605300"/>
          </a:xfrm>
          <a:prstGeom prst="rtTriangl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9"/>
          <p:cNvGrpSpPr/>
          <p:nvPr/>
        </p:nvGrpSpPr>
        <p:grpSpPr>
          <a:xfrm>
            <a:off x="114600" y="142375"/>
            <a:ext cx="706800" cy="706800"/>
            <a:chOff x="1059300" y="577700"/>
            <a:chExt cx="706800" cy="706800"/>
          </a:xfrm>
        </p:grpSpPr>
        <p:sp>
          <p:nvSpPr>
            <p:cNvPr id="357" name="Google Shape;357;p29"/>
            <p:cNvSpPr/>
            <p:nvPr/>
          </p:nvSpPr>
          <p:spPr>
            <a:xfrm>
              <a:off x="10593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14127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rot="5400000">
              <a:off x="1234900" y="6258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rot="5400000">
              <a:off x="1234900" y="9792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29"/>
          <p:cNvSpPr/>
          <p:nvPr/>
        </p:nvSpPr>
        <p:spPr>
          <a:xfrm rot="-5400000">
            <a:off x="7536325" y="3535950"/>
            <a:ext cx="1609800" cy="1605300"/>
          </a:xfrm>
          <a:prstGeom prst="rtTriangl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9"/>
          <p:cNvGrpSpPr/>
          <p:nvPr/>
        </p:nvGrpSpPr>
        <p:grpSpPr>
          <a:xfrm>
            <a:off x="8268000" y="4257175"/>
            <a:ext cx="706800" cy="706800"/>
            <a:chOff x="1059300" y="577700"/>
            <a:chExt cx="706800" cy="706800"/>
          </a:xfrm>
        </p:grpSpPr>
        <p:sp>
          <p:nvSpPr>
            <p:cNvPr id="363" name="Google Shape;363;p29"/>
            <p:cNvSpPr/>
            <p:nvPr/>
          </p:nvSpPr>
          <p:spPr>
            <a:xfrm>
              <a:off x="10593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14127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rot="5400000">
              <a:off x="1234900" y="6258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rot="5400000">
              <a:off x="1234900" y="9792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29"/>
          <p:cNvGrpSpPr/>
          <p:nvPr/>
        </p:nvGrpSpPr>
        <p:grpSpPr>
          <a:xfrm>
            <a:off x="114600" y="4257175"/>
            <a:ext cx="706800" cy="706800"/>
            <a:chOff x="1059300" y="577700"/>
            <a:chExt cx="706800" cy="706800"/>
          </a:xfrm>
        </p:grpSpPr>
        <p:sp>
          <p:nvSpPr>
            <p:cNvPr id="368" name="Google Shape;368;p29"/>
            <p:cNvSpPr/>
            <p:nvPr/>
          </p:nvSpPr>
          <p:spPr>
            <a:xfrm>
              <a:off x="10593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14127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rot="5400000">
              <a:off x="1234900" y="6258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rot="5400000">
              <a:off x="1234900" y="9792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9"/>
          <p:cNvSpPr txBox="1"/>
          <p:nvPr>
            <p:ph idx="1" type="body"/>
          </p:nvPr>
        </p:nvSpPr>
        <p:spPr>
          <a:xfrm>
            <a:off x="1054975" y="1209175"/>
            <a:ext cx="7011600" cy="856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lang="en" sz="1400">
                <a:solidFill>
                  <a:srgbClr val="000000"/>
                </a:solidFill>
              </a:rPr>
              <a:t>As we know that there is high correlation between patch patterns and their spatial distributions, we derive posterior probability of optimal patch scale given the partition it belongs to. For this we quantize the distance transform of the image into 100 bins. </a:t>
            </a:r>
            <a:endParaRPr sz="1400">
              <a:solidFill>
                <a:srgbClr val="000000"/>
              </a:solidFill>
            </a:endParaRPr>
          </a:p>
        </p:txBody>
      </p:sp>
      <p:sp>
        <p:nvSpPr>
          <p:cNvPr id="373" name="Google Shape;373;p29"/>
          <p:cNvSpPr txBox="1"/>
          <p:nvPr/>
        </p:nvSpPr>
        <p:spPr>
          <a:xfrm>
            <a:off x="1054975" y="2929750"/>
            <a:ext cx="3174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Calculating 2D histogram of distance and scale</a:t>
            </a:r>
            <a:endParaRPr/>
          </a:p>
        </p:txBody>
      </p:sp>
      <p:sp>
        <p:nvSpPr>
          <p:cNvPr id="374" name="Google Shape;374;p29"/>
          <p:cNvSpPr txBox="1"/>
          <p:nvPr/>
        </p:nvSpPr>
        <p:spPr>
          <a:xfrm>
            <a:off x="1054950" y="3539350"/>
            <a:ext cx="3174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Estimating joint probability of distance and scale</a:t>
            </a:r>
            <a:endParaRPr/>
          </a:p>
        </p:txBody>
      </p:sp>
      <p:sp>
        <p:nvSpPr>
          <p:cNvPr id="375" name="Google Shape;375;p29"/>
          <p:cNvSpPr txBox="1"/>
          <p:nvPr/>
        </p:nvSpPr>
        <p:spPr>
          <a:xfrm>
            <a:off x="1054975" y="4148950"/>
            <a:ext cx="39270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Calculating posterior probability of scale given distance </a:t>
            </a:r>
            <a:endParaRPr/>
          </a:p>
        </p:txBody>
      </p:sp>
      <p:pic>
        <p:nvPicPr>
          <p:cNvPr descr="&lt;math xmlns=&quot;http://www.w3.org/1998/Math/MathML&quot; display=&quot;block&quot; data-is-equatio=&quot;1&quot; data-latex=&quot;hist(l,x) = \Sigma_q \psi(scale(q) = l \; \Lambda\; bin(q) =x)&quot;&gt;&lt;mi&gt;h&lt;/mi&gt;&lt;mi&gt;i&lt;/mi&gt;&lt;mi&gt;s&lt;/mi&gt;&lt;mi&gt;t&lt;/mi&gt;&lt;mo stretchy=&quot;false&quot;&gt;(&lt;/mo&gt;&lt;mi&gt;l&lt;/mi&gt;&lt;mo&gt;,&lt;/mo&gt;&lt;mi&gt;x&lt;/mi&gt;&lt;mo stretchy=&quot;false&quot;&gt;)&lt;/mo&gt;&lt;mo&gt;=&lt;/mo&gt;&lt;msub&gt;&lt;mi mathvariant=&quot;normal&quot;&gt;Σ&lt;/mi&gt;&lt;mi&gt;q&lt;/mi&gt;&lt;/msub&gt;&lt;mi&gt;ψ&lt;/mi&gt;&lt;mo stretchy=&quot;false&quot;&gt;(&lt;/mo&gt;&lt;mi&gt;s&lt;/mi&gt;&lt;mi&gt;c&lt;/mi&gt;&lt;mi&gt;a&lt;/mi&gt;&lt;mi&gt;l&lt;/mi&gt;&lt;mi&gt;e&lt;/mi&gt;&lt;mo stretchy=&quot;false&quot;&gt;(&lt;/mo&gt;&lt;mi&gt;q&lt;/mi&gt;&lt;mo stretchy=&quot;false&quot;&gt;)&lt;/mo&gt;&lt;mo&gt;=&lt;/mo&gt;&lt;mi&gt;l&lt;/mi&gt;&lt;mstyle scriptlevel=&quot;0&quot;&gt;&lt;mspace width=&quot;thickmathspace&quot;/&gt;&lt;/mstyle&gt;&lt;mi mathvariant=&quot;normal&quot;&gt;Λ&lt;/mi&gt;&lt;mstyle scriptlevel=&quot;0&quot;&gt;&lt;mspace width=&quot;thickmathspace&quot;/&gt;&lt;/mstyle&gt;&lt;mi&gt;b&lt;/mi&gt;&lt;mi&gt;i&lt;/mi&gt;&lt;mi&gt;n&lt;/mi&gt;&lt;mo stretchy=&quot;false&quot;&gt;(&lt;/mo&gt;&lt;mi&gt;q&lt;/mi&gt;&lt;mo stretchy=&quot;false&quot;&gt;)&lt;/mo&gt;&lt;mo&gt;=&lt;/mo&gt;&lt;mi&gt;x&lt;/mi&gt;&lt;mo stretchy=&quot;false&quot;&gt;)&lt;/mo&gt;&lt;/math&gt;" id="376" name="Google Shape;376;p29" title="h of i s t of open paren l comma x close paren equals normal Sigma sub q psi of open paren s c a. l e of q equals l normal Lamda b i n of q equals x close paren"/>
          <p:cNvPicPr preferRelativeResize="0"/>
          <p:nvPr/>
        </p:nvPicPr>
        <p:blipFill>
          <a:blip r:embed="rId3">
            <a:alphaModFix/>
          </a:blip>
          <a:stretch>
            <a:fillRect/>
          </a:stretch>
        </p:blipFill>
        <p:spPr>
          <a:xfrm>
            <a:off x="4666025" y="3005950"/>
            <a:ext cx="3619500" cy="209550"/>
          </a:xfrm>
          <a:prstGeom prst="rect">
            <a:avLst/>
          </a:prstGeom>
          <a:noFill/>
          <a:ln>
            <a:noFill/>
          </a:ln>
        </p:spPr>
      </p:pic>
      <p:pic>
        <p:nvPicPr>
          <p:cNvPr id="377" name="Google Shape;377;p29"/>
          <p:cNvPicPr preferRelativeResize="0"/>
          <p:nvPr/>
        </p:nvPicPr>
        <p:blipFill>
          <a:blip r:embed="rId4">
            <a:alphaModFix/>
          </a:blip>
          <a:stretch>
            <a:fillRect/>
          </a:stretch>
        </p:blipFill>
        <p:spPr>
          <a:xfrm>
            <a:off x="5685141" y="3513050"/>
            <a:ext cx="1731434" cy="441025"/>
          </a:xfrm>
          <a:prstGeom prst="rect">
            <a:avLst/>
          </a:prstGeom>
          <a:noFill/>
          <a:ln>
            <a:noFill/>
          </a:ln>
        </p:spPr>
      </p:pic>
      <p:pic>
        <p:nvPicPr>
          <p:cNvPr descr="&lt;math xmlns=&quot;http://www.w3.org/1998/Math/MathML&quot; display=&quot;block&quot; data-is-equatio=&quot;1&quot; data-latex=&quot;P(l|bin(p)) = \frac{P(l,bin(p))}{\Sigma_l \; P(l,bin(p))}&quot;&gt;&lt;mi&gt;P&lt;/mi&gt;&lt;mo stretchy=&quot;false&quot;&gt;(&lt;/mo&gt;&lt;mi&gt;l&lt;/mi&gt;&lt;mo data-mjx-texclass=&quot;ORD&quot; stretchy=&quot;false&quot;&gt;|&lt;/mo&gt;&lt;mi&gt;b&lt;/mi&gt;&lt;mi&gt;i&lt;/mi&gt;&lt;mi&gt;n&lt;/mi&gt;&lt;mo stretchy=&quot;false&quot;&gt;(&lt;/mo&gt;&lt;mi&gt;p&lt;/mi&gt;&lt;mo stretchy=&quot;false&quot;&gt;)&lt;/mo&gt;&lt;mo stretchy=&quot;false&quot;&gt;)&lt;/mo&gt;&lt;mo&gt;=&lt;/mo&gt;&lt;mfrac&gt;&lt;mrow&gt;&lt;mi&gt;P&lt;/mi&gt;&lt;mo stretchy=&quot;false&quot;&gt;(&lt;/mo&gt;&lt;mi&gt;l&lt;/mi&gt;&lt;mo&gt;,&lt;/mo&gt;&lt;mi&gt;b&lt;/mi&gt;&lt;mi&gt;i&lt;/mi&gt;&lt;mi&gt;n&lt;/mi&gt;&lt;mo stretchy=&quot;false&quot;&gt;(&lt;/mo&gt;&lt;mi&gt;p&lt;/mi&gt;&lt;mo stretchy=&quot;false&quot;&gt;)&lt;/mo&gt;&lt;mo stretchy=&quot;false&quot;&gt;)&lt;/mo&gt;&lt;/mrow&gt;&lt;mrow&gt;&lt;msub&gt;&lt;mi mathvariant=&quot;normal&quot;&gt;Σ&lt;/mi&gt;&lt;mi&gt;l&lt;/mi&gt;&lt;/msub&gt;&lt;mstyle scriptlevel=&quot;0&quot;&gt;&lt;mspace width=&quot;thickmathspace&quot;/&gt;&lt;/mstyle&gt;&lt;mi&gt;P&lt;/mi&gt;&lt;mo stretchy=&quot;false&quot;&gt;(&lt;/mo&gt;&lt;mi&gt;l&lt;/mi&gt;&lt;mo&gt;,&lt;/mo&gt;&lt;mi&gt;b&lt;/mi&gt;&lt;mi&gt;i&lt;/mi&gt;&lt;mi&gt;n&lt;/mi&gt;&lt;mo stretchy=&quot;false&quot;&gt;(&lt;/mo&gt;&lt;mi&gt;p&lt;/mi&gt;&lt;mo stretchy=&quot;false&quot;&gt;)&lt;/mo&gt;&lt;mo stretchy=&quot;false&quot;&gt;)&lt;/mo&gt;&lt;/mrow&gt;&lt;/mfrac&gt;&lt;/math&gt;" id="378" name="Google Shape;378;p29" title="P of open paren l divides b i n of p close paren equals the fraction with numerator P of open paren l comma b i n of p close paren and denominator normal Sigma sub l P of open paren l comma b i n of p close paren"/>
          <p:cNvPicPr preferRelativeResize="0"/>
          <p:nvPr/>
        </p:nvPicPr>
        <p:blipFill>
          <a:blip r:embed="rId5">
            <a:alphaModFix/>
          </a:blip>
          <a:stretch>
            <a:fillRect/>
          </a:stretch>
        </p:blipFill>
        <p:spPr>
          <a:xfrm>
            <a:off x="5391150" y="4243725"/>
            <a:ext cx="2271700" cy="441025"/>
          </a:xfrm>
          <a:prstGeom prst="rect">
            <a:avLst/>
          </a:prstGeom>
          <a:noFill/>
          <a:ln>
            <a:noFill/>
          </a:ln>
        </p:spPr>
      </p:pic>
      <p:sp>
        <p:nvSpPr>
          <p:cNvPr id="379" name="Google Shape;379;p29"/>
          <p:cNvSpPr txBox="1"/>
          <p:nvPr>
            <p:ph idx="1" type="body"/>
          </p:nvPr>
        </p:nvSpPr>
        <p:spPr>
          <a:xfrm>
            <a:off x="1054975" y="2428375"/>
            <a:ext cx="7011600" cy="441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lang="en" sz="1400">
                <a:solidFill>
                  <a:srgbClr val="000000"/>
                </a:solidFill>
              </a:rPr>
              <a:t>This is done in 3 steps and mathematical expressions are as follows:</a:t>
            </a:r>
            <a:r>
              <a:rPr lang="en" sz="1400">
                <a:solidFill>
                  <a:schemeClr val="dk1"/>
                </a:solidFill>
              </a:rPr>
              <a:t> </a:t>
            </a:r>
            <a:endParaRPr sz="1400">
              <a:solidFill>
                <a:srgbClr val="000000"/>
              </a:solidFill>
            </a:endParaRPr>
          </a:p>
        </p:txBody>
      </p:sp>
      <p:sp>
        <p:nvSpPr>
          <p:cNvPr id="380" name="Google Shape;380;p29"/>
          <p:cNvSpPr/>
          <p:nvPr/>
        </p:nvSpPr>
        <p:spPr>
          <a:xfrm>
            <a:off x="678300" y="1367600"/>
            <a:ext cx="341400" cy="353100"/>
          </a:xfrm>
          <a:prstGeom prst="diamond">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678300" y="2510600"/>
            <a:ext cx="341400" cy="353100"/>
          </a:xfrm>
          <a:prstGeom prst="diamond">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0"/>
          <p:cNvSpPr/>
          <p:nvPr/>
        </p:nvSpPr>
        <p:spPr>
          <a:xfrm rot="5400000">
            <a:off x="-2250" y="2250"/>
            <a:ext cx="1609800" cy="1605300"/>
          </a:xfrm>
          <a:prstGeom prst="rtTriangl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txBox="1"/>
          <p:nvPr>
            <p:ph type="title"/>
          </p:nvPr>
        </p:nvSpPr>
        <p:spPr>
          <a:xfrm>
            <a:off x="787800" y="272725"/>
            <a:ext cx="7921800" cy="5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Pacifico"/>
                <a:ea typeface="Pacifico"/>
                <a:cs typeface="Pacifico"/>
                <a:sym typeface="Pacifico"/>
              </a:rPr>
              <a:t>Optimal Scale Posterior Probability Estimation</a:t>
            </a:r>
            <a:endParaRPr sz="2500">
              <a:latin typeface="Pacifico"/>
              <a:ea typeface="Pacifico"/>
              <a:cs typeface="Pacifico"/>
              <a:sym typeface="Pacifico"/>
            </a:endParaRPr>
          </a:p>
        </p:txBody>
      </p:sp>
      <p:grpSp>
        <p:nvGrpSpPr>
          <p:cNvPr id="388" name="Google Shape;388;p30"/>
          <p:cNvGrpSpPr/>
          <p:nvPr/>
        </p:nvGrpSpPr>
        <p:grpSpPr>
          <a:xfrm>
            <a:off x="114600" y="142375"/>
            <a:ext cx="706800" cy="706800"/>
            <a:chOff x="1059300" y="577700"/>
            <a:chExt cx="706800" cy="706800"/>
          </a:xfrm>
        </p:grpSpPr>
        <p:sp>
          <p:nvSpPr>
            <p:cNvPr id="389" name="Google Shape;389;p30"/>
            <p:cNvSpPr/>
            <p:nvPr/>
          </p:nvSpPr>
          <p:spPr>
            <a:xfrm>
              <a:off x="10593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14127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rot="5400000">
              <a:off x="1234900" y="6258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rot="5400000">
              <a:off x="1234900" y="9792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0"/>
          <p:cNvGrpSpPr/>
          <p:nvPr/>
        </p:nvGrpSpPr>
        <p:grpSpPr>
          <a:xfrm>
            <a:off x="114600" y="4257175"/>
            <a:ext cx="706800" cy="706800"/>
            <a:chOff x="1059300" y="577700"/>
            <a:chExt cx="706800" cy="706800"/>
          </a:xfrm>
        </p:grpSpPr>
        <p:sp>
          <p:nvSpPr>
            <p:cNvPr id="394" name="Google Shape;394;p30"/>
            <p:cNvSpPr/>
            <p:nvPr/>
          </p:nvSpPr>
          <p:spPr>
            <a:xfrm>
              <a:off x="10593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14127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rot="5400000">
              <a:off x="1234900" y="6258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rot="5400000">
              <a:off x="1234900" y="9792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0"/>
          <p:cNvSpPr/>
          <p:nvPr/>
        </p:nvSpPr>
        <p:spPr>
          <a:xfrm rot="-5400000">
            <a:off x="7536325" y="3535950"/>
            <a:ext cx="1609800" cy="1605300"/>
          </a:xfrm>
          <a:prstGeom prst="rtTriangl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0"/>
          <p:cNvGrpSpPr/>
          <p:nvPr/>
        </p:nvGrpSpPr>
        <p:grpSpPr>
          <a:xfrm>
            <a:off x="8268000" y="4257175"/>
            <a:ext cx="706800" cy="706800"/>
            <a:chOff x="1059300" y="577700"/>
            <a:chExt cx="706800" cy="706800"/>
          </a:xfrm>
        </p:grpSpPr>
        <p:sp>
          <p:nvSpPr>
            <p:cNvPr id="400" name="Google Shape;400;p30"/>
            <p:cNvSpPr/>
            <p:nvPr/>
          </p:nvSpPr>
          <p:spPr>
            <a:xfrm>
              <a:off x="10593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1412700" y="806275"/>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rot="5400000">
              <a:off x="1234900" y="6258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rot="5400000">
              <a:off x="1234900" y="979250"/>
              <a:ext cx="353400" cy="257100"/>
            </a:xfrm>
            <a:prstGeom prst="diamond">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4" name="Google Shape;404;p30"/>
          <p:cNvPicPr preferRelativeResize="0"/>
          <p:nvPr/>
        </p:nvPicPr>
        <p:blipFill>
          <a:blip r:embed="rId3">
            <a:alphaModFix/>
          </a:blip>
          <a:stretch>
            <a:fillRect/>
          </a:stretch>
        </p:blipFill>
        <p:spPr>
          <a:xfrm>
            <a:off x="406800" y="1619496"/>
            <a:ext cx="2497476" cy="2327475"/>
          </a:xfrm>
          <a:prstGeom prst="rect">
            <a:avLst/>
          </a:prstGeom>
          <a:noFill/>
          <a:ln>
            <a:noFill/>
          </a:ln>
        </p:spPr>
      </p:pic>
      <p:pic>
        <p:nvPicPr>
          <p:cNvPr id="405" name="Google Shape;405;p30"/>
          <p:cNvPicPr preferRelativeResize="0"/>
          <p:nvPr/>
        </p:nvPicPr>
        <p:blipFill>
          <a:blip r:embed="rId4">
            <a:alphaModFix/>
          </a:blip>
          <a:stretch>
            <a:fillRect/>
          </a:stretch>
        </p:blipFill>
        <p:spPr>
          <a:xfrm>
            <a:off x="3705275" y="1562500"/>
            <a:ext cx="2497475" cy="2406290"/>
          </a:xfrm>
          <a:prstGeom prst="rect">
            <a:avLst/>
          </a:prstGeom>
          <a:noFill/>
          <a:ln>
            <a:noFill/>
          </a:ln>
        </p:spPr>
      </p:pic>
      <p:sp>
        <p:nvSpPr>
          <p:cNvPr id="406" name="Google Shape;406;p30"/>
          <p:cNvSpPr txBox="1"/>
          <p:nvPr/>
        </p:nvSpPr>
        <p:spPr>
          <a:xfrm>
            <a:off x="334575" y="4018350"/>
            <a:ext cx="30183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Histogram of distance and scale</a:t>
            </a:r>
            <a:endParaRPr b="1"/>
          </a:p>
        </p:txBody>
      </p:sp>
      <p:sp>
        <p:nvSpPr>
          <p:cNvPr id="407" name="Google Shape;407;p30"/>
          <p:cNvSpPr txBox="1"/>
          <p:nvPr/>
        </p:nvSpPr>
        <p:spPr>
          <a:xfrm>
            <a:off x="5101225" y="4018350"/>
            <a:ext cx="30183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Posterior Probability graphs</a:t>
            </a:r>
            <a:endParaRPr b="1"/>
          </a:p>
        </p:txBody>
      </p:sp>
      <p:pic>
        <p:nvPicPr>
          <p:cNvPr id="408" name="Google Shape;408;p30"/>
          <p:cNvPicPr preferRelativeResize="0"/>
          <p:nvPr/>
        </p:nvPicPr>
        <p:blipFill>
          <a:blip r:embed="rId5">
            <a:alphaModFix/>
          </a:blip>
          <a:stretch>
            <a:fillRect/>
          </a:stretch>
        </p:blipFill>
        <p:spPr>
          <a:xfrm>
            <a:off x="6277756" y="1786997"/>
            <a:ext cx="2804624" cy="13972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p:nvPr/>
        </p:nvSpPr>
        <p:spPr>
          <a:xfrm>
            <a:off x="0" y="13100"/>
            <a:ext cx="9144000" cy="26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0" y="2590800"/>
            <a:ext cx="9144000" cy="2571900"/>
          </a:xfrm>
          <a:prstGeom prst="rect">
            <a:avLst/>
          </a:prstGeom>
          <a:solidFill>
            <a:srgbClr val="0097A7">
              <a:alpha val="7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txBox="1"/>
          <p:nvPr>
            <p:ph type="title"/>
          </p:nvPr>
        </p:nvSpPr>
        <p:spPr>
          <a:xfrm>
            <a:off x="2059200" y="2285400"/>
            <a:ext cx="502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Pacifico"/>
                <a:ea typeface="Pacifico"/>
                <a:cs typeface="Pacifico"/>
                <a:sym typeface="Pacifico"/>
              </a:rPr>
              <a:t>4. </a:t>
            </a:r>
            <a:r>
              <a:rPr lang="en">
                <a:latin typeface="Pacifico"/>
                <a:ea typeface="Pacifico"/>
                <a:cs typeface="Pacifico"/>
                <a:sym typeface="Pacifico"/>
              </a:rPr>
              <a:t>Style Transfer</a:t>
            </a:r>
            <a:endParaRPr>
              <a:latin typeface="Pacifico"/>
              <a:ea typeface="Pacifico"/>
              <a:cs typeface="Pacifico"/>
              <a:sym typeface="Pacifico"/>
            </a:endParaRPr>
          </a:p>
          <a:p>
            <a:pPr indent="0" lvl="0" marL="0" rtl="0" algn="l">
              <a:spcBef>
                <a:spcPts val="0"/>
              </a:spcBef>
              <a:spcAft>
                <a:spcPts val="0"/>
              </a:spcAft>
              <a:buNone/>
            </a:pPr>
            <a:r>
              <a:t/>
            </a:r>
            <a:endParaRPr>
              <a:latin typeface="Pacifico"/>
              <a:ea typeface="Pacifico"/>
              <a:cs typeface="Pacifico"/>
              <a:sym typeface="Pacifico"/>
            </a:endParaRPr>
          </a:p>
        </p:txBody>
      </p:sp>
      <p:grpSp>
        <p:nvGrpSpPr>
          <p:cNvPr id="416" name="Google Shape;416;p31"/>
          <p:cNvGrpSpPr/>
          <p:nvPr/>
        </p:nvGrpSpPr>
        <p:grpSpPr>
          <a:xfrm>
            <a:off x="199950" y="226350"/>
            <a:ext cx="675000" cy="621000"/>
            <a:chOff x="123750" y="150150"/>
            <a:chExt cx="675000" cy="621000"/>
          </a:xfrm>
        </p:grpSpPr>
        <p:sp>
          <p:nvSpPr>
            <p:cNvPr id="417" name="Google Shape;417;p31"/>
            <p:cNvSpPr/>
            <p:nvPr/>
          </p:nvSpPr>
          <p:spPr>
            <a:xfrm>
              <a:off x="123750" y="150150"/>
              <a:ext cx="522600" cy="4686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276150" y="302550"/>
              <a:ext cx="522600" cy="4686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783800" y="653525"/>
            <a:ext cx="242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Introduction...</a:t>
            </a:r>
            <a:endParaRPr>
              <a:latin typeface="Pacifico"/>
              <a:ea typeface="Pacifico"/>
              <a:cs typeface="Pacifico"/>
              <a:sym typeface="Pacifico"/>
            </a:endParaRPr>
          </a:p>
        </p:txBody>
      </p:sp>
      <p:sp>
        <p:nvSpPr>
          <p:cNvPr id="64" name="Google Shape;64;p14"/>
          <p:cNvSpPr/>
          <p:nvPr/>
        </p:nvSpPr>
        <p:spPr>
          <a:xfrm>
            <a:off x="143850" y="150250"/>
            <a:ext cx="947400" cy="959400"/>
          </a:xfrm>
          <a:prstGeom prst="halfFrame">
            <a:avLst>
              <a:gd fmla="val 33333" name="adj1"/>
              <a:gd fmla="val 33333" name="adj2"/>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rot="10800000">
            <a:off x="8068650" y="4036450"/>
            <a:ext cx="947400" cy="959400"/>
          </a:xfrm>
          <a:prstGeom prst="halfFrame">
            <a:avLst>
              <a:gd fmla="val 33333" name="adj1"/>
              <a:gd fmla="val 33333" name="adj2"/>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idx="4294967295" type="body"/>
          </p:nvPr>
        </p:nvSpPr>
        <p:spPr>
          <a:xfrm>
            <a:off x="658825" y="1532175"/>
            <a:ext cx="3480000" cy="250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It is often a good practice in Publishing and advertising to use special effects to the text to make it more attractive. But this task is very cumbersome as it requires experienced designers and advanced editing skills, and also a lot of time for getting a visually plausible output. </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sp>
        <p:nvSpPr>
          <p:cNvPr id="67" name="Google Shape;67;p14"/>
          <p:cNvSpPr txBox="1"/>
          <p:nvPr>
            <p:ph idx="4294967295" type="body"/>
          </p:nvPr>
        </p:nvSpPr>
        <p:spPr>
          <a:xfrm>
            <a:off x="658825" y="3781475"/>
            <a:ext cx="7848300" cy="62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solidFill>
                  <a:srgbClr val="000000"/>
                </a:solidFill>
              </a:rPr>
              <a:t>The aim of the paper is to generate fantastic special effects for typography by using few Image processing Techniques, which will be discussed in the subsequent slides.  </a:t>
            </a:r>
            <a:endParaRPr sz="1400">
              <a:solidFill>
                <a:srgbClr val="000000"/>
              </a:solidFill>
            </a:endParaRPr>
          </a:p>
        </p:txBody>
      </p:sp>
      <p:grpSp>
        <p:nvGrpSpPr>
          <p:cNvPr id="68" name="Google Shape;68;p14"/>
          <p:cNvGrpSpPr/>
          <p:nvPr/>
        </p:nvGrpSpPr>
        <p:grpSpPr>
          <a:xfrm>
            <a:off x="4588212" y="525837"/>
            <a:ext cx="4085175" cy="2705275"/>
            <a:chOff x="4579325" y="533225"/>
            <a:chExt cx="4085175" cy="2705275"/>
          </a:xfrm>
        </p:grpSpPr>
        <p:pic>
          <p:nvPicPr>
            <p:cNvPr id="69" name="Google Shape;69;p14"/>
            <p:cNvPicPr preferRelativeResize="0"/>
            <p:nvPr/>
          </p:nvPicPr>
          <p:blipFill>
            <a:blip r:embed="rId3">
              <a:alphaModFix/>
            </a:blip>
            <a:stretch>
              <a:fillRect/>
            </a:stretch>
          </p:blipFill>
          <p:spPr>
            <a:xfrm>
              <a:off x="4579325" y="533225"/>
              <a:ext cx="1361725" cy="1361725"/>
            </a:xfrm>
            <a:prstGeom prst="rect">
              <a:avLst/>
            </a:prstGeom>
            <a:noFill/>
            <a:ln>
              <a:noFill/>
            </a:ln>
          </p:spPr>
        </p:pic>
        <p:pic>
          <p:nvPicPr>
            <p:cNvPr id="70" name="Google Shape;70;p14"/>
            <p:cNvPicPr preferRelativeResize="0"/>
            <p:nvPr/>
          </p:nvPicPr>
          <p:blipFill>
            <a:blip r:embed="rId4">
              <a:alphaModFix/>
            </a:blip>
            <a:stretch>
              <a:fillRect/>
            </a:stretch>
          </p:blipFill>
          <p:spPr>
            <a:xfrm>
              <a:off x="5941050" y="533225"/>
              <a:ext cx="1361725" cy="1361725"/>
            </a:xfrm>
            <a:prstGeom prst="rect">
              <a:avLst/>
            </a:prstGeom>
            <a:noFill/>
            <a:ln>
              <a:noFill/>
            </a:ln>
          </p:spPr>
        </p:pic>
        <p:pic>
          <p:nvPicPr>
            <p:cNvPr id="71" name="Google Shape;71;p14"/>
            <p:cNvPicPr preferRelativeResize="0"/>
            <p:nvPr/>
          </p:nvPicPr>
          <p:blipFill>
            <a:blip r:embed="rId5">
              <a:alphaModFix/>
            </a:blip>
            <a:stretch>
              <a:fillRect/>
            </a:stretch>
          </p:blipFill>
          <p:spPr>
            <a:xfrm>
              <a:off x="4579325" y="1876775"/>
              <a:ext cx="1361725" cy="1361725"/>
            </a:xfrm>
            <a:prstGeom prst="rect">
              <a:avLst/>
            </a:prstGeom>
            <a:noFill/>
            <a:ln>
              <a:noFill/>
            </a:ln>
          </p:spPr>
        </p:pic>
        <p:pic>
          <p:nvPicPr>
            <p:cNvPr id="72" name="Google Shape;72;p14"/>
            <p:cNvPicPr preferRelativeResize="0"/>
            <p:nvPr/>
          </p:nvPicPr>
          <p:blipFill>
            <a:blip r:embed="rId6">
              <a:alphaModFix/>
            </a:blip>
            <a:stretch>
              <a:fillRect/>
            </a:stretch>
          </p:blipFill>
          <p:spPr>
            <a:xfrm>
              <a:off x="5941050" y="1852875"/>
              <a:ext cx="1361725" cy="1361725"/>
            </a:xfrm>
            <a:prstGeom prst="rect">
              <a:avLst/>
            </a:prstGeom>
            <a:noFill/>
            <a:ln>
              <a:noFill/>
            </a:ln>
          </p:spPr>
        </p:pic>
        <p:pic>
          <p:nvPicPr>
            <p:cNvPr id="73" name="Google Shape;73;p14"/>
            <p:cNvPicPr preferRelativeResize="0"/>
            <p:nvPr/>
          </p:nvPicPr>
          <p:blipFill rotWithShape="1">
            <a:blip r:embed="rId7">
              <a:alphaModFix/>
            </a:blip>
            <a:srcRect b="0" l="0" r="0" t="0"/>
            <a:stretch/>
          </p:blipFill>
          <p:spPr>
            <a:xfrm>
              <a:off x="7302775" y="533225"/>
              <a:ext cx="1361725" cy="1361725"/>
            </a:xfrm>
            <a:prstGeom prst="rect">
              <a:avLst/>
            </a:prstGeom>
            <a:noFill/>
            <a:ln>
              <a:noFill/>
            </a:ln>
          </p:spPr>
        </p:pic>
        <p:pic>
          <p:nvPicPr>
            <p:cNvPr id="74" name="Google Shape;74;p14"/>
            <p:cNvPicPr preferRelativeResize="0"/>
            <p:nvPr/>
          </p:nvPicPr>
          <p:blipFill>
            <a:blip r:embed="rId8">
              <a:alphaModFix/>
            </a:blip>
            <a:stretch>
              <a:fillRect/>
            </a:stretch>
          </p:blipFill>
          <p:spPr>
            <a:xfrm>
              <a:off x="7302775" y="1852875"/>
              <a:ext cx="1361725" cy="1361725"/>
            </a:xfrm>
            <a:prstGeom prst="rect">
              <a:avLst/>
            </a:prstGeom>
            <a:noFill/>
            <a:ln>
              <a:noFill/>
            </a:ln>
          </p:spPr>
        </p:pic>
      </p:grpSp>
      <p:pic>
        <p:nvPicPr>
          <p:cNvPr id="75" name="Google Shape;75;p14"/>
          <p:cNvPicPr preferRelativeResize="0"/>
          <p:nvPr/>
        </p:nvPicPr>
        <p:blipFill rotWithShape="1">
          <a:blip r:embed="rId9">
            <a:alphaModFix/>
          </a:blip>
          <a:srcRect b="13630" l="15661" r="14918" t="14628"/>
          <a:stretch/>
        </p:blipFill>
        <p:spPr>
          <a:xfrm>
            <a:off x="3067700" y="450775"/>
            <a:ext cx="693500" cy="716624"/>
          </a:xfrm>
          <a:prstGeom prst="rect">
            <a:avLst/>
          </a:prstGeom>
          <a:noFill/>
          <a:ln>
            <a:noFill/>
          </a:ln>
        </p:spPr>
      </p:pic>
      <p:sp>
        <p:nvSpPr>
          <p:cNvPr id="76" name="Google Shape;76;p14"/>
          <p:cNvSpPr/>
          <p:nvPr/>
        </p:nvSpPr>
        <p:spPr>
          <a:xfrm>
            <a:off x="4337600" y="272575"/>
            <a:ext cx="4586400" cy="3152400"/>
          </a:xfrm>
          <a:prstGeom prst="frame">
            <a:avLst>
              <a:gd fmla="val 7633" name="adj1"/>
            </a:avLst>
          </a:prstGeom>
          <a:solidFill>
            <a:schemeClr val="lt2"/>
          </a:solidFill>
          <a:ln>
            <a:noFill/>
          </a:ln>
          <a:effectLst>
            <a:outerShdw blurRad="557213" rotWithShape="0" algn="bl" dir="5340000" dist="123825">
              <a:srgbClr val="000000">
                <a:alpha val="52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2"/>
          <p:cNvSpPr txBox="1"/>
          <p:nvPr>
            <p:ph type="title"/>
          </p:nvPr>
        </p:nvSpPr>
        <p:spPr>
          <a:xfrm>
            <a:off x="783800" y="653525"/>
            <a:ext cx="322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Style Transfer</a:t>
            </a:r>
            <a:endParaRPr>
              <a:latin typeface="Pacifico"/>
              <a:ea typeface="Pacifico"/>
              <a:cs typeface="Pacifico"/>
              <a:sym typeface="Pacifico"/>
            </a:endParaRPr>
          </a:p>
        </p:txBody>
      </p:sp>
      <p:sp>
        <p:nvSpPr>
          <p:cNvPr id="424" name="Google Shape;424;p32"/>
          <p:cNvSpPr txBox="1"/>
          <p:nvPr>
            <p:ph idx="4294967295" type="body"/>
          </p:nvPr>
        </p:nvSpPr>
        <p:spPr>
          <a:xfrm>
            <a:off x="658825" y="1455975"/>
            <a:ext cx="7586400" cy="259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Style transfer occurs from patches in source image to patches in target image using an optimization function to perform texture synthesis. Optimization function from paper [</a:t>
            </a:r>
            <a:r>
              <a:rPr b="1" lang="en" sz="1400">
                <a:solidFill>
                  <a:srgbClr val="000000"/>
                </a:solidFill>
              </a:rPr>
              <a:t>2</a:t>
            </a:r>
            <a:r>
              <a:rPr lang="en" sz="1400">
                <a:solidFill>
                  <a:srgbClr val="000000"/>
                </a:solidFill>
              </a:rPr>
              <a:t>] is taken as reference with a few custom modifications. Keep it somewhere :P</a:t>
            </a:r>
            <a:endParaRPr sz="1400">
              <a:solidFill>
                <a:srgbClr val="000000"/>
              </a:solidFill>
            </a:endParaRPr>
          </a:p>
          <a:p>
            <a:pPr indent="0" lvl="0" marL="0" rtl="0" algn="just">
              <a:spcBef>
                <a:spcPts val="1600"/>
              </a:spcBef>
              <a:spcAft>
                <a:spcPts val="0"/>
              </a:spcAft>
              <a:buNone/>
            </a:pPr>
            <a:r>
              <a:rPr lang="en" sz="1400">
                <a:solidFill>
                  <a:srgbClr val="000000"/>
                </a:solidFill>
              </a:rPr>
              <a:t>We have three criterion for transfering style,</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Appearance term</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chemeClr val="dk1"/>
                </a:solidFill>
              </a:rPr>
              <a:t>Distribution term</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Psychovisual term </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This is similar to histogram matching. </a:t>
            </a:r>
            <a:r>
              <a:rPr lang="en" sz="1400">
                <a:solidFill>
                  <a:srgbClr val="000000"/>
                </a:solidFill>
              </a:rPr>
              <a:t>The objective function is as follows, </a:t>
            </a:r>
            <a:endParaRPr sz="1400">
              <a:solidFill>
                <a:srgbClr val="000000"/>
              </a:solidFill>
            </a:endParaRPr>
          </a:p>
        </p:txBody>
      </p:sp>
      <p:grpSp>
        <p:nvGrpSpPr>
          <p:cNvPr id="425" name="Google Shape;425;p32"/>
          <p:cNvGrpSpPr/>
          <p:nvPr/>
        </p:nvGrpSpPr>
        <p:grpSpPr>
          <a:xfrm>
            <a:off x="217048" y="175088"/>
            <a:ext cx="1559100" cy="1559100"/>
            <a:chOff x="5017648" y="2765888"/>
            <a:chExt cx="1559100" cy="1559100"/>
          </a:xfrm>
        </p:grpSpPr>
        <p:sp>
          <p:nvSpPr>
            <p:cNvPr id="426" name="Google Shape;426;p32"/>
            <p:cNvSpPr/>
            <p:nvPr/>
          </p:nvSpPr>
          <p:spPr>
            <a:xfrm>
              <a:off x="5017648" y="2765900"/>
              <a:ext cx="1559100" cy="318475"/>
            </a:xfrm>
            <a:prstGeom prst="flowChartManualOperation">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rot="-5400000">
              <a:off x="4397348" y="33862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32"/>
          <p:cNvSpPr/>
          <p:nvPr/>
        </p:nvSpPr>
        <p:spPr>
          <a:xfrm rot="10800000">
            <a:off x="7303648" y="46161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rot="5400000">
            <a:off x="7923948" y="3995800"/>
            <a:ext cx="1559100" cy="318475"/>
          </a:xfrm>
          <a:prstGeom prst="flowChartManualOperation">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t;math xmlns=&quot;http://www.w3.org/1998/Math/MathML&quot; display=&quot;block&quot; data-is-equatio=&quot;1&quot; data-latex=&quot;min_q (\Sigma_p E_{app}(p,q)  + \lambda_1E_{dist}(p,q) + \lambda_2 E_{psy}(p,q))&quot;&gt;&lt;mi&gt;m&lt;/mi&gt;&lt;mi&gt;i&lt;/mi&gt;&lt;msub&gt;&lt;mi&gt;n&lt;/mi&gt;&lt;mi&gt;q&lt;/mi&gt;&lt;/msub&gt;&lt;mo stretchy=&quot;false&quot;&gt;(&lt;/mo&gt;&lt;msub&gt;&lt;mi mathvariant=&quot;normal&quot;&gt;Σ&lt;/mi&gt;&lt;mi&gt;p&lt;/mi&gt;&lt;/msub&gt;&lt;msub&gt;&lt;mi&gt;E&lt;/mi&gt;&lt;mrow&gt;&lt;mi&gt;a&lt;/mi&gt;&lt;mi&gt;p&lt;/mi&gt;&lt;mi&gt;p&lt;/mi&gt;&lt;/mrow&gt;&lt;/msub&gt;&lt;mo stretchy=&quot;false&quot;&gt;(&lt;/mo&gt;&lt;mi&gt;p&lt;/mi&gt;&lt;mo&gt;,&lt;/mo&gt;&lt;mi&gt;q&lt;/mi&gt;&lt;mo stretchy=&quot;false&quot;&gt;)&lt;/mo&gt;&lt;mo&gt;+&lt;/mo&gt;&lt;msub&gt;&lt;mi&gt;λ&lt;/mi&gt;&lt;mn&gt;1&lt;/mn&gt;&lt;/msub&gt;&lt;msub&gt;&lt;mi&gt;E&lt;/mi&gt;&lt;mrow&gt;&lt;mi&gt;d&lt;/mi&gt;&lt;mi&gt;i&lt;/mi&gt;&lt;mi&gt;s&lt;/mi&gt;&lt;mi&gt;t&lt;/mi&gt;&lt;/mrow&gt;&lt;/msub&gt;&lt;mo stretchy=&quot;false&quot;&gt;(&lt;/mo&gt;&lt;mi&gt;p&lt;/mi&gt;&lt;mo&gt;,&lt;/mo&gt;&lt;mi&gt;q&lt;/mi&gt;&lt;mo stretchy=&quot;false&quot;&gt;)&lt;/mo&gt;&lt;mo&gt;+&lt;/mo&gt;&lt;msub&gt;&lt;mi&gt;λ&lt;/mi&gt;&lt;mn&gt;2&lt;/mn&gt;&lt;/msub&gt;&lt;msub&gt;&lt;mi&gt;E&lt;/mi&gt;&lt;mrow&gt;&lt;mi&gt;p&lt;/mi&gt;&lt;mi&gt;s&lt;/mi&gt;&lt;mi&gt;y&lt;/mi&gt;&lt;/mrow&gt;&lt;/msub&gt;&lt;mo stretchy=&quot;false&quot;&gt;(&lt;/mo&gt;&lt;mi&gt;p&lt;/mi&gt;&lt;mo&gt;,&lt;/mo&gt;&lt;mi&gt;q&lt;/mi&gt;&lt;mo stretchy=&quot;false&quot;&gt;)&lt;/mo&gt;&lt;mo stretchy=&quot;false&quot;&gt;)&lt;/mo&gt;&lt;/math&gt;" id="430" name="Google Shape;430;p32" title="m i n sub q times open paren normal Sigma sub p E sub a. p p of open paren p comma q close paren plus lamda sub 1 E sub d i s t of open paren p comma q close paren plus lamda sub 2 E sub p s y of open paren p comma q close paren close paren"/>
          <p:cNvPicPr preferRelativeResize="0"/>
          <p:nvPr/>
        </p:nvPicPr>
        <p:blipFill>
          <a:blip r:embed="rId3">
            <a:alphaModFix/>
          </a:blip>
          <a:stretch>
            <a:fillRect/>
          </a:stretch>
        </p:blipFill>
        <p:spPr>
          <a:xfrm>
            <a:off x="2426025" y="4207550"/>
            <a:ext cx="4291950" cy="233550"/>
          </a:xfrm>
          <a:prstGeom prst="rect">
            <a:avLst/>
          </a:prstGeom>
          <a:noFill/>
          <a:ln>
            <a:noFill/>
          </a:ln>
        </p:spPr>
      </p:pic>
      <p:pic>
        <p:nvPicPr>
          <p:cNvPr id="431" name="Google Shape;431;p32"/>
          <p:cNvPicPr preferRelativeResize="0"/>
          <p:nvPr/>
        </p:nvPicPr>
        <p:blipFill>
          <a:blip r:embed="rId4">
            <a:alphaModFix/>
          </a:blip>
          <a:stretch>
            <a:fillRect/>
          </a:stretch>
        </p:blipFill>
        <p:spPr>
          <a:xfrm>
            <a:off x="4315700" y="228713"/>
            <a:ext cx="1707149" cy="115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3"/>
          <p:cNvSpPr txBox="1"/>
          <p:nvPr>
            <p:ph idx="4294967295" type="body"/>
          </p:nvPr>
        </p:nvSpPr>
        <p:spPr>
          <a:xfrm>
            <a:off x="658825" y="1760775"/>
            <a:ext cx="7586400" cy="25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The main purpose of the appearance term is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Preserve coarse grained structures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Preserve texture details</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grpSp>
        <p:nvGrpSpPr>
          <p:cNvPr id="437" name="Google Shape;437;p33"/>
          <p:cNvGrpSpPr/>
          <p:nvPr/>
        </p:nvGrpSpPr>
        <p:grpSpPr>
          <a:xfrm>
            <a:off x="217048" y="175088"/>
            <a:ext cx="1559100" cy="1559100"/>
            <a:chOff x="5017648" y="2765888"/>
            <a:chExt cx="1559100" cy="1559100"/>
          </a:xfrm>
        </p:grpSpPr>
        <p:sp>
          <p:nvSpPr>
            <p:cNvPr id="438" name="Google Shape;438;p33"/>
            <p:cNvSpPr/>
            <p:nvPr/>
          </p:nvSpPr>
          <p:spPr>
            <a:xfrm>
              <a:off x="5017648" y="2765900"/>
              <a:ext cx="1559100" cy="318475"/>
            </a:xfrm>
            <a:prstGeom prst="flowChartManualOperation">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rot="-5400000">
              <a:off x="4397348" y="33862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33"/>
          <p:cNvSpPr/>
          <p:nvPr/>
        </p:nvSpPr>
        <p:spPr>
          <a:xfrm rot="10800000">
            <a:off x="7303648" y="46161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rot="5400000">
            <a:off x="7923948" y="3995800"/>
            <a:ext cx="1559100" cy="318475"/>
          </a:xfrm>
          <a:prstGeom prst="flowChartManualOperation">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txBox="1"/>
          <p:nvPr>
            <p:ph type="title"/>
          </p:nvPr>
        </p:nvSpPr>
        <p:spPr>
          <a:xfrm>
            <a:off x="783800" y="653525"/>
            <a:ext cx="3406200" cy="8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Lobster"/>
                <a:ea typeface="Lobster"/>
                <a:cs typeface="Lobster"/>
                <a:sym typeface="Lobster"/>
              </a:rPr>
              <a:t>Appearance term</a:t>
            </a:r>
            <a:endParaRPr sz="2500">
              <a:latin typeface="Lobster"/>
              <a:ea typeface="Lobster"/>
              <a:cs typeface="Lobster"/>
              <a:sym typeface="Lobster"/>
            </a:endParaRPr>
          </a:p>
          <a:p>
            <a:pPr indent="0" lvl="0" marL="457200" rtl="0" algn="r">
              <a:spcBef>
                <a:spcPts val="0"/>
              </a:spcBef>
              <a:spcAft>
                <a:spcPts val="0"/>
              </a:spcAft>
              <a:buNone/>
            </a:pPr>
            <a:r>
              <a:rPr lang="en" sz="2100">
                <a:latin typeface="Pacifico"/>
                <a:ea typeface="Pacifico"/>
                <a:cs typeface="Pacifico"/>
                <a:sym typeface="Pacifico"/>
              </a:rPr>
              <a:t>Texture transfer</a:t>
            </a:r>
            <a:endParaRPr sz="2100">
              <a:latin typeface="Pacifico"/>
              <a:ea typeface="Pacifico"/>
              <a:cs typeface="Pacifico"/>
              <a:sym typeface="Pacifico"/>
            </a:endParaRPr>
          </a:p>
        </p:txBody>
      </p:sp>
      <p:pic>
        <p:nvPicPr>
          <p:cNvPr descr="&lt;math xmlns=&quot;http://www.w3.org/1998/Math/MathML&quot; display=&quot;block&quot; data-is-equatio=&quot;1&quot; data-latex=&quot;E_{app}(p,q)=\lambda_3||P(p)-Q(q)||^2+||P'(p)-Q'(q)||^2&quot;&gt;&lt;msub&gt;&lt;mi&gt;E&lt;/mi&gt;&lt;mrow&gt;&lt;mi&gt;a&lt;/mi&gt;&lt;mi&gt;p&lt;/mi&gt;&lt;mi&gt;p&lt;/mi&gt;&lt;/mrow&gt;&lt;/msub&gt;&lt;mo stretchy=&quot;false&quot;&gt;(&lt;/mo&gt;&lt;mi&gt;p&lt;/mi&gt;&lt;mo&gt;,&lt;/mo&gt;&lt;mi&gt;q&lt;/mi&gt;&lt;mo stretchy=&quot;false&quot;&gt;)&lt;/mo&gt;&lt;mo&gt;=&lt;/mo&gt;&lt;msub&gt;&lt;mi&gt;λ&lt;/mi&gt;&lt;mn&gt;3&lt;/mn&gt;&lt;/msub&gt;&lt;mo data-mjx-texclass=&quot;ORD&quot; stretchy=&quot;false&quot;&gt;|&lt;/mo&gt;&lt;mo data-mjx-texclass=&quot;ORD&quot; stretchy=&quot;false&quot;&gt;|&lt;/mo&gt;&lt;mi&gt;P&lt;/mi&gt;&lt;mo stretchy=&quot;false&quot;&gt;(&lt;/mo&gt;&lt;mi&gt;p&lt;/mi&gt;&lt;mo stretchy=&quot;false&quot;&gt;)&lt;/mo&gt;&lt;mo&gt;−&lt;/mo&gt;&lt;mi&gt;Q&lt;/mi&gt;&lt;mo stretchy=&quot;false&quot;&gt;(&lt;/mo&gt;&lt;mi&gt;q&lt;/mi&gt;&lt;mo stretchy=&quot;false&quot;&gt;)&lt;/mo&gt;&lt;mo data-mjx-texclass=&quot;ORD&quot; stretchy=&quot;false&quot;&gt;|&lt;/mo&gt;&lt;msup&gt;&lt;mo data-mjx-texclass=&quot;ORD&quot; stretchy=&quot;false&quot;&gt;|&lt;/mo&gt;&lt;mn&gt;2&lt;/mn&gt;&lt;/msup&gt;&lt;mo&gt;+&lt;/mo&gt;&lt;mo data-mjx-texclass=&quot;ORD&quot; stretchy=&quot;false&quot;&gt;|&lt;/mo&gt;&lt;mo data-mjx-texclass=&quot;ORD&quot; stretchy=&quot;false&quot;&gt;|&lt;/mo&gt;&lt;msup&gt;&lt;mi&gt;P&lt;/mi&gt;&lt;mo&gt;′&lt;/mo&gt;&lt;/msup&gt;&lt;mo stretchy=&quot;false&quot;&gt;(&lt;/mo&gt;&lt;mi&gt;p&lt;/mi&gt;&lt;mo stretchy=&quot;false&quot;&gt;)&lt;/mo&gt;&lt;mo&gt;−&lt;/mo&gt;&lt;msup&gt;&lt;mi&gt;Q&lt;/mi&gt;&lt;mo&gt;′&lt;/mo&gt;&lt;/msup&gt;&lt;mo stretchy=&quot;false&quot;&gt;(&lt;/mo&gt;&lt;mi&gt;q&lt;/mi&gt;&lt;mo stretchy=&quot;false&quot;&gt;)&lt;/mo&gt;&lt;mo data-mjx-texclass=&quot;ORD&quot; stretchy=&quot;false&quot;&gt;|&lt;/mo&gt;&lt;msup&gt;&lt;mo data-mjx-texclass=&quot;ORD&quot; stretchy=&quot;false&quot;&gt;|&lt;/mo&gt;&lt;mn&gt;2&lt;/mn&gt;&lt;/msup&gt;&lt;/math&gt;" id="443" name="Google Shape;443;p33" title="E sub a. p p of open paren p comma q close paren equals lamda sub 3 times the absolute value of times P of p minus Q of q the absolute value of squared plus the absolute value of times P prime of p minus Q prime of q the absolute value of squared"/>
          <p:cNvPicPr preferRelativeResize="0"/>
          <p:nvPr/>
        </p:nvPicPr>
        <p:blipFill>
          <a:blip r:embed="rId3">
            <a:alphaModFix/>
          </a:blip>
          <a:stretch>
            <a:fillRect/>
          </a:stretch>
        </p:blipFill>
        <p:spPr>
          <a:xfrm>
            <a:off x="744050" y="3137363"/>
            <a:ext cx="4191000" cy="238125"/>
          </a:xfrm>
          <a:prstGeom prst="rect">
            <a:avLst/>
          </a:prstGeom>
          <a:noFill/>
          <a:ln>
            <a:noFill/>
          </a:ln>
        </p:spPr>
      </p:pic>
      <p:pic>
        <p:nvPicPr>
          <p:cNvPr descr="&lt;math xmlns=&quot;http://www.w3.org/1998/Math/MathML&quot; display=&quot;block&quot; data-is-equatio=&quot;1&quot; data-latex=&quot;E_{app}(p,q)=\lambda_3\Sigma_lP(l|bin(p))||P(p)-Q(q)||^2+\Sigma_lP(l|bin(p))||P'(p)-Q'(q)||^2&quot;&gt;&lt;msub&gt;&lt;mi&gt;E&lt;/mi&gt;&lt;mrow&gt;&lt;mi&gt;a&lt;/mi&gt;&lt;mi&gt;p&lt;/mi&gt;&lt;mi&gt;p&lt;/mi&gt;&lt;/mrow&gt;&lt;/msub&gt;&lt;mo stretchy=&quot;false&quot;&gt;(&lt;/mo&gt;&lt;mi&gt;p&lt;/mi&gt;&lt;mo&gt;,&lt;/mo&gt;&lt;mi&gt;q&lt;/mi&gt;&lt;mo stretchy=&quot;false&quot;&gt;)&lt;/mo&gt;&lt;mo&gt;=&lt;/mo&gt;&lt;msub&gt;&lt;mi&gt;λ&lt;/mi&gt;&lt;mn&gt;3&lt;/mn&gt;&lt;/msub&gt;&lt;msub&gt;&lt;mi mathvariant=&quot;normal&quot;&gt;Σ&lt;/mi&gt;&lt;mi&gt;l&lt;/mi&gt;&lt;/msub&gt;&lt;mi&gt;P&lt;/mi&gt;&lt;mo stretchy=&quot;false&quot;&gt;(&lt;/mo&gt;&lt;mi&gt;l&lt;/mi&gt;&lt;mo data-mjx-texclass=&quot;ORD&quot; stretchy=&quot;false&quot;&gt;|&lt;/mo&gt;&lt;mi&gt;b&lt;/mi&gt;&lt;mi&gt;i&lt;/mi&gt;&lt;mi&gt;n&lt;/mi&gt;&lt;mo stretchy=&quot;false&quot;&gt;(&lt;/mo&gt;&lt;mi&gt;p&lt;/mi&gt;&lt;mo stretchy=&quot;false&quot;&gt;)&lt;/mo&gt;&lt;mo stretchy=&quot;false&quot;&gt;)&lt;/mo&gt;&lt;mo data-mjx-texclass=&quot;ORD&quot; stretchy=&quot;false&quot;&gt;|&lt;/mo&gt;&lt;mo data-mjx-texclass=&quot;ORD&quot; stretchy=&quot;false&quot;&gt;|&lt;/mo&gt;&lt;mi&gt;P&lt;/mi&gt;&lt;mo stretchy=&quot;false&quot;&gt;(&lt;/mo&gt;&lt;mi&gt;p&lt;/mi&gt;&lt;mo stretchy=&quot;false&quot;&gt;)&lt;/mo&gt;&lt;mo&gt;−&lt;/mo&gt;&lt;mi&gt;Q&lt;/mi&gt;&lt;mo stretchy=&quot;false&quot;&gt;(&lt;/mo&gt;&lt;mi&gt;q&lt;/mi&gt;&lt;mo stretchy=&quot;false&quot;&gt;)&lt;/mo&gt;&lt;mo data-mjx-texclass=&quot;ORD&quot; stretchy=&quot;false&quot;&gt;|&lt;/mo&gt;&lt;msup&gt;&lt;mo data-mjx-texclass=&quot;ORD&quot; stretchy=&quot;false&quot;&gt;|&lt;/mo&gt;&lt;mn&gt;2&lt;/mn&gt;&lt;/msup&gt;&lt;mo&gt;+&lt;/mo&gt;&lt;msub&gt;&lt;mi mathvariant=&quot;normal&quot;&gt;Σ&lt;/mi&gt;&lt;mi&gt;l&lt;/mi&gt;&lt;/msub&gt;&lt;mi&gt;P&lt;/mi&gt;&lt;mo stretchy=&quot;false&quot;&gt;(&lt;/mo&gt;&lt;mi&gt;l&lt;/mi&gt;&lt;mo data-mjx-texclass=&quot;ORD&quot; stretchy=&quot;false&quot;&gt;|&lt;/mo&gt;&lt;mi&gt;b&lt;/mi&gt;&lt;mi&gt;i&lt;/mi&gt;&lt;mi&gt;n&lt;/mi&gt;&lt;mo stretchy=&quot;false&quot;&gt;(&lt;/mo&gt;&lt;mi&gt;p&lt;/mi&gt;&lt;mo stretchy=&quot;false&quot;&gt;)&lt;/mo&gt;&lt;mo stretchy=&quot;false&quot;&gt;)&lt;/mo&gt;&lt;mo data-mjx-texclass=&quot;ORD&quot; stretchy=&quot;false&quot;&gt;|&lt;/mo&gt;&lt;mo data-mjx-texclass=&quot;ORD&quot; stretchy=&quot;false&quot;&gt;|&lt;/mo&gt;&lt;msup&gt;&lt;mi&gt;P&lt;/mi&gt;&lt;mo&gt;′&lt;/mo&gt;&lt;/msup&gt;&lt;mo stretchy=&quot;false&quot;&gt;(&lt;/mo&gt;&lt;mi&gt;p&lt;/mi&gt;&lt;mo stretchy=&quot;false&quot;&gt;)&lt;/mo&gt;&lt;mo&gt;−&lt;/mo&gt;&lt;msup&gt;&lt;mi&gt;Q&lt;/mi&gt;&lt;mo&gt;′&lt;/mo&gt;&lt;/msup&gt;&lt;mo stretchy=&quot;false&quot;&gt;(&lt;/mo&gt;&lt;mi&gt;q&lt;/mi&gt;&lt;mo stretchy=&quot;false&quot;&gt;)&lt;/mo&gt;&lt;mo data-mjx-texclass=&quot;ORD&quot; stretchy=&quot;false&quot;&gt;|&lt;/mo&gt;&lt;msup&gt;&lt;mo data-mjx-texclass=&quot;ORD&quot; stretchy=&quot;false&quot;&gt;|&lt;/mo&gt;&lt;mn&gt;2&lt;/mn&gt;&lt;/msup&gt;&lt;/math&gt;" id="444" name="Google Shape;444;p33" title="E sub a. p p of open paren p comma q close paren equals lamda sub 3 normal Sigma sub l P of open paren l divides b i n of p close paren times the absolute value of times P of p minus Q of q the absolute value of squared plus normal Sigma sub l P of open paren l divides b i n of p close paren times the absolute value of times P prime of p minus Q prime of q the absolute value of squared"/>
          <p:cNvPicPr preferRelativeResize="0"/>
          <p:nvPr/>
        </p:nvPicPr>
        <p:blipFill>
          <a:blip r:embed="rId4">
            <a:alphaModFix/>
          </a:blip>
          <a:stretch>
            <a:fillRect/>
          </a:stretch>
        </p:blipFill>
        <p:spPr>
          <a:xfrm>
            <a:off x="783800" y="3631738"/>
            <a:ext cx="6324600" cy="238125"/>
          </a:xfrm>
          <a:prstGeom prst="rect">
            <a:avLst/>
          </a:prstGeom>
          <a:noFill/>
          <a:ln>
            <a:noFill/>
          </a:ln>
        </p:spPr>
      </p:pic>
      <p:pic>
        <p:nvPicPr>
          <p:cNvPr id="445" name="Google Shape;445;p33"/>
          <p:cNvPicPr preferRelativeResize="0"/>
          <p:nvPr/>
        </p:nvPicPr>
        <p:blipFill>
          <a:blip r:embed="rId5">
            <a:alphaModFix/>
          </a:blip>
          <a:stretch>
            <a:fillRect/>
          </a:stretch>
        </p:blipFill>
        <p:spPr>
          <a:xfrm>
            <a:off x="4462100" y="264675"/>
            <a:ext cx="1362800" cy="136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4"/>
          <p:cNvSpPr txBox="1"/>
          <p:nvPr>
            <p:ph idx="4294967295" type="body"/>
          </p:nvPr>
        </p:nvSpPr>
        <p:spPr>
          <a:xfrm>
            <a:off x="658825" y="1913175"/>
            <a:ext cx="7586400" cy="25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This term ensures that the distribution of sub-effects in the target image and source example are similar, which is the basis for our assumption in Optimal Scale Probability Estimation section that posterior probabilities</a:t>
            </a:r>
            <a:r>
              <a:rPr i="1" lang="en" sz="1400">
                <a:solidFill>
                  <a:srgbClr val="000000"/>
                </a:solidFill>
              </a:rPr>
              <a:t> p</a:t>
            </a:r>
            <a:r>
              <a:rPr lang="en" sz="1400">
                <a:solidFill>
                  <a:srgbClr val="000000"/>
                </a:solidFill>
              </a:rPr>
              <a:t>(</a:t>
            </a:r>
            <a:r>
              <a:rPr i="1" lang="en" sz="1400">
                <a:solidFill>
                  <a:srgbClr val="000000"/>
                </a:solidFill>
              </a:rPr>
              <a:t>l</a:t>
            </a:r>
            <a:r>
              <a:rPr lang="en" sz="1400">
                <a:solidFill>
                  <a:srgbClr val="000000"/>
                </a:solidFill>
              </a:rPr>
              <a:t>|</a:t>
            </a:r>
            <a:r>
              <a:rPr i="1" lang="en" sz="1400">
                <a:solidFill>
                  <a:srgbClr val="000000"/>
                </a:solidFill>
              </a:rPr>
              <a:t>x</a:t>
            </a:r>
            <a:r>
              <a:rPr lang="en" sz="1400">
                <a:solidFill>
                  <a:srgbClr val="000000"/>
                </a:solidFill>
              </a:rPr>
              <a:t>) in T’ and S’ are same.</a:t>
            </a:r>
            <a:r>
              <a:rPr i="1" lang="en" sz="1400">
                <a:solidFill>
                  <a:srgbClr val="000000"/>
                </a:solidFill>
              </a:rPr>
              <a:t> </a:t>
            </a:r>
            <a:endParaRPr sz="1400">
              <a:solidFill>
                <a:srgbClr val="000000"/>
              </a:solidFill>
            </a:endParaRPr>
          </a:p>
        </p:txBody>
      </p:sp>
      <p:grpSp>
        <p:nvGrpSpPr>
          <p:cNvPr id="451" name="Google Shape;451;p34"/>
          <p:cNvGrpSpPr/>
          <p:nvPr/>
        </p:nvGrpSpPr>
        <p:grpSpPr>
          <a:xfrm>
            <a:off x="217048" y="175088"/>
            <a:ext cx="1559100" cy="1559100"/>
            <a:chOff x="5017648" y="2765888"/>
            <a:chExt cx="1559100" cy="1559100"/>
          </a:xfrm>
        </p:grpSpPr>
        <p:sp>
          <p:nvSpPr>
            <p:cNvPr id="452" name="Google Shape;452;p34"/>
            <p:cNvSpPr/>
            <p:nvPr/>
          </p:nvSpPr>
          <p:spPr>
            <a:xfrm>
              <a:off x="5017648" y="2765900"/>
              <a:ext cx="1559100" cy="318475"/>
            </a:xfrm>
            <a:prstGeom prst="flowChartManualOperation">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rot="-5400000">
              <a:off x="4397348" y="33862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4"/>
          <p:cNvSpPr/>
          <p:nvPr/>
        </p:nvSpPr>
        <p:spPr>
          <a:xfrm rot="10800000">
            <a:off x="7303648" y="46161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rot="5400000">
            <a:off x="7923948" y="3995800"/>
            <a:ext cx="1559100" cy="318475"/>
          </a:xfrm>
          <a:prstGeom prst="flowChartManualOperation">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txBox="1"/>
          <p:nvPr>
            <p:ph type="title"/>
          </p:nvPr>
        </p:nvSpPr>
        <p:spPr>
          <a:xfrm>
            <a:off x="783800" y="653525"/>
            <a:ext cx="3709500" cy="895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500">
                <a:latin typeface="Lobster"/>
                <a:ea typeface="Lobster"/>
                <a:cs typeface="Lobster"/>
                <a:sym typeface="Lobster"/>
              </a:rPr>
              <a:t>Distribution term</a:t>
            </a:r>
            <a:endParaRPr sz="3900">
              <a:latin typeface="Lobster"/>
              <a:ea typeface="Lobster"/>
              <a:cs typeface="Lobster"/>
              <a:sym typeface="Lobster"/>
            </a:endParaRPr>
          </a:p>
          <a:p>
            <a:pPr indent="0" lvl="0" marL="457200" rtl="0" algn="r">
              <a:spcBef>
                <a:spcPts val="0"/>
              </a:spcBef>
              <a:spcAft>
                <a:spcPts val="0"/>
              </a:spcAft>
              <a:buNone/>
            </a:pPr>
            <a:r>
              <a:rPr lang="en" sz="2100">
                <a:latin typeface="Pacifico"/>
                <a:ea typeface="Pacifico"/>
                <a:cs typeface="Pacifico"/>
                <a:sym typeface="Pacifico"/>
              </a:rPr>
              <a:t>Spatial style transfer</a:t>
            </a:r>
            <a:endParaRPr sz="2100">
              <a:latin typeface="Pacifico"/>
              <a:ea typeface="Pacifico"/>
              <a:cs typeface="Pacifico"/>
              <a:sym typeface="Pacifico"/>
            </a:endParaRPr>
          </a:p>
        </p:txBody>
      </p:sp>
      <p:pic>
        <p:nvPicPr>
          <p:cNvPr descr="&lt;math xmlns=&quot;http://www.w3.org/1998/Math/MathML&quot; display=&quot;block&quot; data-is-equatio=&quot;1&quot; data-latex=&quot;E_{dist}(p,q)=\frac{(dist(p)-dist(q))^2}{max(1,dist^2(p))}&quot;&gt;&lt;msub&gt;&lt;mi&gt;E&lt;/mi&gt;&lt;mrow&gt;&lt;mi&gt;d&lt;/mi&gt;&lt;mi&gt;i&lt;/mi&gt;&lt;mi&gt;s&lt;/mi&gt;&lt;mi&gt;t&lt;/mi&gt;&lt;/mrow&gt;&lt;/msub&gt;&lt;mo stretchy=&quot;false&quot;&gt;(&lt;/mo&gt;&lt;mi&gt;p&lt;/mi&gt;&lt;mo&gt;,&lt;/mo&gt;&lt;mi&gt;q&lt;/mi&gt;&lt;mo stretchy=&quot;false&quot;&gt;)&lt;/mo&gt;&lt;mo&gt;=&lt;/mo&gt;&lt;mfrac&gt;&lt;mrow&gt;&lt;mo stretchy=&quot;false&quot;&gt;(&lt;/mo&gt;&lt;mi&gt;d&lt;/mi&gt;&lt;mi&gt;i&lt;/mi&gt;&lt;mi&gt;s&lt;/mi&gt;&lt;mi&gt;t&lt;/mi&gt;&lt;mo stretchy=&quot;false&quot;&gt;(&lt;/mo&gt;&lt;mi&gt;p&lt;/mi&gt;&lt;mo stretchy=&quot;false&quot;&gt;)&lt;/mo&gt;&lt;mo&gt;−&lt;/mo&gt;&lt;mi&gt;d&lt;/mi&gt;&lt;mi&gt;i&lt;/mi&gt;&lt;mi&gt;s&lt;/mi&gt;&lt;mi&gt;t&lt;/mi&gt;&lt;mo stretchy=&quot;false&quot;&gt;(&lt;/mo&gt;&lt;mi&gt;q&lt;/mi&gt;&lt;mo stretchy=&quot;false&quot;&gt;)&lt;/mo&gt;&lt;msup&gt;&lt;mo stretchy=&quot;false&quot;&gt;)&lt;/mo&gt;&lt;mn&gt;2&lt;/mn&gt;&lt;/msup&gt;&lt;/mrow&gt;&lt;mrow&gt;&lt;mi&gt;m&lt;/mi&gt;&lt;mi&gt;a&lt;/mi&gt;&lt;mi&gt;x&lt;/mi&gt;&lt;mo stretchy=&quot;false&quot;&gt;(&lt;/mo&gt;&lt;mn&gt;1&lt;/mn&gt;&lt;mo&gt;,&lt;/mo&gt;&lt;mi&gt;d&lt;/mi&gt;&lt;mi&gt;i&lt;/mi&gt;&lt;mi&gt;s&lt;/mi&gt;&lt;msup&gt;&lt;mi&gt;t&lt;/mi&gt;&lt;mn&gt;2&lt;/mn&gt;&lt;/msup&gt;&lt;mo stretchy=&quot;false&quot;&gt;(&lt;/mo&gt;&lt;mi&gt;p&lt;/mi&gt;&lt;mo stretchy=&quot;false&quot;&gt;)&lt;/mo&gt;&lt;mo stretchy=&quot;false&quot;&gt;)&lt;/mo&gt;&lt;/mrow&gt;&lt;/mfrac&gt;&lt;/math&gt;" id="457" name="Google Shape;457;p34" title="E sub d i s t of open paren p comma q close paren equals the fraction with numerator open paren d i s t of p minus d i s t of q close paren squared and denominator m a. x of open paren 1 comma d i s t squared of p close paren"/>
          <p:cNvPicPr preferRelativeResize="0"/>
          <p:nvPr/>
        </p:nvPicPr>
        <p:blipFill>
          <a:blip r:embed="rId3">
            <a:alphaModFix/>
          </a:blip>
          <a:stretch>
            <a:fillRect/>
          </a:stretch>
        </p:blipFill>
        <p:spPr>
          <a:xfrm>
            <a:off x="3146000" y="3289425"/>
            <a:ext cx="2809875" cy="542925"/>
          </a:xfrm>
          <a:prstGeom prst="rect">
            <a:avLst/>
          </a:prstGeom>
          <a:noFill/>
          <a:ln>
            <a:noFill/>
          </a:ln>
        </p:spPr>
      </p:pic>
      <p:pic>
        <p:nvPicPr>
          <p:cNvPr id="458" name="Google Shape;458;p34"/>
          <p:cNvPicPr preferRelativeResize="0"/>
          <p:nvPr/>
        </p:nvPicPr>
        <p:blipFill>
          <a:blip r:embed="rId4">
            <a:alphaModFix/>
          </a:blip>
          <a:stretch>
            <a:fillRect/>
          </a:stretch>
        </p:blipFill>
        <p:spPr>
          <a:xfrm>
            <a:off x="5062514" y="653525"/>
            <a:ext cx="1750710" cy="984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5"/>
          <p:cNvSpPr txBox="1"/>
          <p:nvPr>
            <p:ph type="title"/>
          </p:nvPr>
        </p:nvSpPr>
        <p:spPr>
          <a:xfrm>
            <a:off x="783800" y="653525"/>
            <a:ext cx="3709500" cy="895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500">
                <a:latin typeface="Lobster"/>
                <a:ea typeface="Lobster"/>
                <a:cs typeface="Lobster"/>
                <a:sym typeface="Lobster"/>
              </a:rPr>
              <a:t>Psychovisual term</a:t>
            </a:r>
            <a:endParaRPr sz="3900">
              <a:latin typeface="Lobster"/>
              <a:ea typeface="Lobster"/>
              <a:cs typeface="Lobster"/>
              <a:sym typeface="Lobster"/>
            </a:endParaRPr>
          </a:p>
          <a:p>
            <a:pPr indent="0" lvl="0" marL="457200" rtl="0" algn="r">
              <a:spcBef>
                <a:spcPts val="0"/>
              </a:spcBef>
              <a:spcAft>
                <a:spcPts val="0"/>
              </a:spcAft>
              <a:buNone/>
            </a:pPr>
            <a:r>
              <a:rPr lang="en" sz="2100">
                <a:latin typeface="Pacifico"/>
                <a:ea typeface="Pacifico"/>
                <a:cs typeface="Pacifico"/>
                <a:sym typeface="Pacifico"/>
              </a:rPr>
              <a:t>Avoiding </a:t>
            </a:r>
            <a:r>
              <a:rPr lang="en" sz="2100">
                <a:latin typeface="Pacifico"/>
                <a:ea typeface="Pacifico"/>
                <a:cs typeface="Pacifico"/>
                <a:sym typeface="Pacifico"/>
              </a:rPr>
              <a:t>Repetitiveness</a:t>
            </a:r>
            <a:endParaRPr sz="2100">
              <a:latin typeface="Pacifico"/>
              <a:ea typeface="Pacifico"/>
              <a:cs typeface="Pacifico"/>
              <a:sym typeface="Pacifico"/>
            </a:endParaRPr>
          </a:p>
        </p:txBody>
      </p:sp>
      <p:sp>
        <p:nvSpPr>
          <p:cNvPr id="464" name="Google Shape;464;p35"/>
          <p:cNvSpPr txBox="1"/>
          <p:nvPr>
            <p:ph idx="4294967295" type="body"/>
          </p:nvPr>
        </p:nvSpPr>
        <p:spPr>
          <a:xfrm>
            <a:off x="658825" y="1913175"/>
            <a:ext cx="3352200" cy="13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We do not want the same pattern to repeat again and again, so we penalise repetitions. This is done by adding the following term to the objective function.</a:t>
            </a:r>
            <a:endParaRPr sz="1400">
              <a:solidFill>
                <a:srgbClr val="000000"/>
              </a:solidFill>
            </a:endParaRPr>
          </a:p>
          <a:p>
            <a:pPr indent="0" lvl="0" marL="0" rtl="0" algn="just">
              <a:spcBef>
                <a:spcPts val="1600"/>
              </a:spcBef>
              <a:spcAft>
                <a:spcPts val="0"/>
              </a:spcAft>
              <a:buNone/>
            </a:pPr>
            <a:r>
              <a:t/>
            </a:r>
            <a:endParaRPr sz="1400">
              <a:solidFill>
                <a:srgbClr val="000000"/>
              </a:solidFill>
            </a:endParaRPr>
          </a:p>
          <a:p>
            <a:pPr indent="0" lvl="0" marL="0" rtl="0" algn="just">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grpSp>
        <p:nvGrpSpPr>
          <p:cNvPr id="465" name="Google Shape;465;p35"/>
          <p:cNvGrpSpPr/>
          <p:nvPr/>
        </p:nvGrpSpPr>
        <p:grpSpPr>
          <a:xfrm>
            <a:off x="217048" y="175088"/>
            <a:ext cx="1559100" cy="1559100"/>
            <a:chOff x="5017648" y="2765888"/>
            <a:chExt cx="1559100" cy="1559100"/>
          </a:xfrm>
        </p:grpSpPr>
        <p:sp>
          <p:nvSpPr>
            <p:cNvPr id="466" name="Google Shape;466;p35"/>
            <p:cNvSpPr/>
            <p:nvPr/>
          </p:nvSpPr>
          <p:spPr>
            <a:xfrm>
              <a:off x="5017648" y="2765900"/>
              <a:ext cx="1559100" cy="318475"/>
            </a:xfrm>
            <a:prstGeom prst="flowChartManualOperation">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rot="-5400000">
              <a:off x="4397348" y="33862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5"/>
          <p:cNvSpPr/>
          <p:nvPr/>
        </p:nvSpPr>
        <p:spPr>
          <a:xfrm rot="10800000">
            <a:off x="7303648" y="46161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rot="5400000">
            <a:off x="7923948" y="3995800"/>
            <a:ext cx="1559100" cy="318475"/>
          </a:xfrm>
          <a:prstGeom prst="flowChartManualOperation">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5"/>
          <p:cNvGrpSpPr/>
          <p:nvPr/>
        </p:nvGrpSpPr>
        <p:grpSpPr>
          <a:xfrm>
            <a:off x="4849100" y="307424"/>
            <a:ext cx="4274727" cy="2580898"/>
            <a:chOff x="4696700" y="231224"/>
            <a:chExt cx="4274727" cy="2580898"/>
          </a:xfrm>
        </p:grpSpPr>
        <p:pic>
          <p:nvPicPr>
            <p:cNvPr id="471" name="Google Shape;471;p35"/>
            <p:cNvPicPr preferRelativeResize="0"/>
            <p:nvPr/>
          </p:nvPicPr>
          <p:blipFill>
            <a:blip r:embed="rId3">
              <a:alphaModFix/>
            </a:blip>
            <a:stretch>
              <a:fillRect/>
            </a:stretch>
          </p:blipFill>
          <p:spPr>
            <a:xfrm>
              <a:off x="4696700" y="727862"/>
              <a:ext cx="1935974" cy="1886432"/>
            </a:xfrm>
            <a:prstGeom prst="rect">
              <a:avLst/>
            </a:prstGeom>
            <a:noFill/>
            <a:ln>
              <a:noFill/>
            </a:ln>
          </p:spPr>
        </p:pic>
        <p:sp>
          <p:nvSpPr>
            <p:cNvPr id="472" name="Google Shape;472;p35"/>
            <p:cNvSpPr/>
            <p:nvPr/>
          </p:nvSpPr>
          <p:spPr>
            <a:xfrm>
              <a:off x="5887175" y="231224"/>
              <a:ext cx="1682188" cy="468003"/>
            </a:xfrm>
            <a:custGeom>
              <a:rect b="b" l="l" r="r" t="t"/>
              <a:pathLst>
                <a:path extrusionOk="0" h="30375" w="38740">
                  <a:moveTo>
                    <a:pt x="0" y="30375"/>
                  </a:moveTo>
                  <a:cubicBezTo>
                    <a:pt x="3316" y="25314"/>
                    <a:pt x="13437" y="98"/>
                    <a:pt x="19894" y="11"/>
                  </a:cubicBezTo>
                  <a:cubicBezTo>
                    <a:pt x="26351" y="-76"/>
                    <a:pt x="35599" y="24879"/>
                    <a:pt x="38740" y="29852"/>
                  </a:cubicBezTo>
                </a:path>
              </a:pathLst>
            </a:custGeom>
            <a:noFill/>
            <a:ln cap="flat" cmpd="sng" w="38100">
              <a:solidFill>
                <a:srgbClr val="0097A7"/>
              </a:solidFill>
              <a:prstDash val="dash"/>
              <a:round/>
              <a:headEnd len="med" w="med" type="none"/>
              <a:tailEnd len="med" w="med" type="none"/>
            </a:ln>
          </p:spPr>
        </p:sp>
        <p:sp>
          <p:nvSpPr>
            <p:cNvPr id="473" name="Google Shape;473;p35"/>
            <p:cNvSpPr/>
            <p:nvPr/>
          </p:nvSpPr>
          <p:spPr>
            <a:xfrm rot="-6883518">
              <a:off x="5697254" y="1028472"/>
              <a:ext cx="795016" cy="948480"/>
            </a:xfrm>
            <a:prstGeom prst="flowChartExtra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35"/>
            <p:cNvGrpSpPr/>
            <p:nvPr/>
          </p:nvGrpSpPr>
          <p:grpSpPr>
            <a:xfrm>
              <a:off x="6632676" y="530023"/>
              <a:ext cx="2338751" cy="2282099"/>
              <a:chOff x="6175476" y="1320923"/>
              <a:chExt cx="2338751" cy="2282099"/>
            </a:xfrm>
          </p:grpSpPr>
          <p:pic>
            <p:nvPicPr>
              <p:cNvPr id="475" name="Google Shape;475;p35"/>
              <p:cNvPicPr preferRelativeResize="0"/>
              <p:nvPr/>
            </p:nvPicPr>
            <p:blipFill>
              <a:blip r:embed="rId4">
                <a:alphaModFix/>
              </a:blip>
              <a:stretch>
                <a:fillRect/>
              </a:stretch>
            </p:blipFill>
            <p:spPr>
              <a:xfrm rot="-952890">
                <a:off x="6389241" y="1547520"/>
                <a:ext cx="1911221" cy="1828907"/>
              </a:xfrm>
              <a:prstGeom prst="rect">
                <a:avLst/>
              </a:prstGeom>
              <a:noFill/>
              <a:ln>
                <a:noFill/>
              </a:ln>
            </p:spPr>
          </p:pic>
          <p:sp>
            <p:nvSpPr>
              <p:cNvPr id="476" name="Google Shape;476;p35"/>
              <p:cNvSpPr/>
              <p:nvPr/>
            </p:nvSpPr>
            <p:spPr>
              <a:xfrm rot="-6883518">
                <a:off x="7302904" y="1819372"/>
                <a:ext cx="795016" cy="948480"/>
              </a:xfrm>
              <a:prstGeom prst="flowChartExtra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rot="-9569467">
                <a:off x="7074304" y="1590772"/>
                <a:ext cx="795016" cy="948480"/>
              </a:xfrm>
              <a:prstGeom prst="flowChartExtra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rot="-4162115">
                <a:off x="7302904" y="2124172"/>
                <a:ext cx="795016" cy="948480"/>
              </a:xfrm>
              <a:prstGeom prst="flowChartExtra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rot="-1434828">
                <a:off x="7108942" y="2352772"/>
                <a:ext cx="795016" cy="948480"/>
              </a:xfrm>
              <a:prstGeom prst="flowChartExtra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flipH="1" rot="9291234">
                <a:off x="6769504" y="1590772"/>
                <a:ext cx="795016" cy="948480"/>
              </a:xfrm>
              <a:prstGeom prst="flowChartExtra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flipH="1" rot="6708588">
                <a:off x="6554004" y="1819372"/>
                <a:ext cx="795016" cy="948480"/>
              </a:xfrm>
              <a:prstGeom prst="flowChartExtra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rot="1099937">
                <a:off x="6804379" y="2372247"/>
                <a:ext cx="795016" cy="948480"/>
              </a:xfrm>
              <a:prstGeom prst="flowChartExtra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rot="4039723">
                <a:off x="6599027" y="2112136"/>
                <a:ext cx="795021" cy="987653"/>
              </a:xfrm>
              <a:prstGeom prst="flowChartExtra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lt;math xmlns=&quot;http://www.w3.org/1998/Math/MathML&quot; display=&quot;block&quot; data-is-equatio=&quot;1&quot; data-latex=&quot;E_{psy}(p,q)=|\phi(q)|&quot;&gt;&lt;msub&gt;&lt;mi&gt;E&lt;/mi&gt;&lt;mrow&gt;&lt;mi&gt;p&lt;/mi&gt;&lt;mi&gt;s&lt;/mi&gt;&lt;mi&gt;y&lt;/mi&gt;&lt;/mrow&gt;&lt;/msub&gt;&lt;mo stretchy=&quot;false&quot;&gt;(&lt;/mo&gt;&lt;mi&gt;p&lt;/mi&gt;&lt;mo&gt;,&lt;/mo&gt;&lt;mi&gt;q&lt;/mi&gt;&lt;mo stretchy=&quot;false&quot;&gt;)&lt;/mo&gt;&lt;mo&gt;=&lt;/mo&gt;&lt;mo data-mjx-texclass=&quot;ORD&quot; stretchy=&quot;false&quot;&gt;|&lt;/mo&gt;&lt;mi&gt;ϕ&lt;/mi&gt;&lt;mo stretchy=&quot;false&quot;&gt;(&lt;/mo&gt;&lt;mi&gt;q&lt;/mi&gt;&lt;mo stretchy=&quot;false&quot;&gt;)&lt;/mo&gt;&lt;mo data-mjx-texclass=&quot;ORD&quot; stretchy=&quot;false&quot;&gt;|&lt;/mo&gt;&lt;/math&gt;" id="484" name="Google Shape;484;p35" title="E sub p s y of open paren p comma q close paren equals the absolute value of phi of q"/>
          <p:cNvPicPr preferRelativeResize="0"/>
          <p:nvPr/>
        </p:nvPicPr>
        <p:blipFill>
          <a:blip r:embed="rId5">
            <a:alphaModFix/>
          </a:blip>
          <a:stretch>
            <a:fillRect/>
          </a:stretch>
        </p:blipFill>
        <p:spPr>
          <a:xfrm>
            <a:off x="3755600" y="3524775"/>
            <a:ext cx="1552575" cy="209550"/>
          </a:xfrm>
          <a:prstGeom prst="rect">
            <a:avLst/>
          </a:prstGeom>
          <a:noFill/>
          <a:ln>
            <a:noFill/>
          </a:ln>
        </p:spPr>
      </p:pic>
      <p:pic>
        <p:nvPicPr>
          <p:cNvPr descr="&lt;math xmlns=&quot;http://www.w3.org/1998/Math/MathML&quot; display=&quot;block&quot; data-is-equatio=&quot;1&quot; data-latex=&quot;\Sigma_p|\phi(q)|=\Sigma_q\Sigma_{p\in\phi(q)}\; |\phi(q)|= \Sigma_q |\phi(q)|^2&quot;&gt;&lt;msub&gt;&lt;mi mathvariant=&quot;normal&quot;&gt;Σ&lt;/mi&gt;&lt;mi&gt;p&lt;/mi&gt;&lt;/msub&gt;&lt;mo data-mjx-texclass=&quot;ORD&quot; stretchy=&quot;false&quot;&gt;|&lt;/mo&gt;&lt;mi&gt;ϕ&lt;/mi&gt;&lt;mo stretchy=&quot;false&quot;&gt;(&lt;/mo&gt;&lt;mi&gt;q&lt;/mi&gt;&lt;mo stretchy=&quot;false&quot;&gt;)&lt;/mo&gt;&lt;mo data-mjx-texclass=&quot;ORD&quot; stretchy=&quot;false&quot;&gt;|&lt;/mo&gt;&lt;mo&gt;=&lt;/mo&gt;&lt;msub&gt;&lt;mi mathvariant=&quot;normal&quot;&gt;Σ&lt;/mi&gt;&lt;mi&gt;q&lt;/mi&gt;&lt;/msub&gt;&lt;msub&gt;&lt;mi mathvariant=&quot;normal&quot;&gt;Σ&lt;/mi&gt;&lt;mrow&gt;&lt;mi&gt;p&lt;/mi&gt;&lt;mo&gt;∈&lt;/mo&gt;&lt;mi&gt;ϕ&lt;/mi&gt;&lt;mo stretchy=&quot;false&quot;&gt;(&lt;/mo&gt;&lt;mi&gt;q&lt;/mi&gt;&lt;mo stretchy=&quot;false&quot;&gt;)&lt;/mo&gt;&lt;/mrow&gt;&lt;/msub&gt;&lt;mstyle scriptlevel=&quot;0&quot;&gt;&lt;mspace width=&quot;thickmathspace&quot;/&gt;&lt;/mstyle&gt;&lt;mo data-mjx-texclass=&quot;ORD&quot; stretchy=&quot;false&quot;&gt;|&lt;/mo&gt;&lt;mi&gt;ϕ&lt;/mi&gt;&lt;mo stretchy=&quot;false&quot;&gt;(&lt;/mo&gt;&lt;mi&gt;q&lt;/mi&gt;&lt;mo stretchy=&quot;false&quot;&gt;)&lt;/mo&gt;&lt;mo data-mjx-texclass=&quot;ORD&quot; stretchy=&quot;false&quot;&gt;|&lt;/mo&gt;&lt;mo&gt;=&lt;/mo&gt;&lt;msub&gt;&lt;mi mathvariant=&quot;normal&quot;&gt;Σ&lt;/mi&gt;&lt;mi&gt;q&lt;/mi&gt;&lt;/msub&gt;&lt;mo data-mjx-texclass=&quot;ORD&quot; stretchy=&quot;false&quot;&gt;|&lt;/mo&gt;&lt;mi&gt;ϕ&lt;/mi&gt;&lt;mo stretchy=&quot;false&quot;&gt;(&lt;/mo&gt;&lt;mi&gt;q&lt;/mi&gt;&lt;mo stretchy=&quot;false&quot;&gt;)&lt;/mo&gt;&lt;msup&gt;&lt;mo data-mjx-texclass=&quot;ORD&quot; stretchy=&quot;false&quot;&gt;|&lt;/mo&gt;&lt;mn&gt;2&lt;/mn&gt;&lt;/msup&gt;&lt;/math&gt;" id="485" name="Google Shape;485;p35" title="normal Sigma sub p times the absolute value of phi of q equals normal Sigma sub q normal Sigma sub p is a. member of phi of q times the absolute value of phi of q equals normal Sigma sub q the absolute value of phi of q squared"/>
          <p:cNvPicPr preferRelativeResize="0"/>
          <p:nvPr/>
        </p:nvPicPr>
        <p:blipFill>
          <a:blip r:embed="rId6">
            <a:alphaModFix/>
          </a:blip>
          <a:stretch>
            <a:fillRect/>
          </a:stretch>
        </p:blipFill>
        <p:spPr>
          <a:xfrm>
            <a:off x="2917400" y="3888925"/>
            <a:ext cx="3429000" cy="257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6"/>
          <p:cNvSpPr txBox="1"/>
          <p:nvPr>
            <p:ph type="title"/>
          </p:nvPr>
        </p:nvSpPr>
        <p:spPr>
          <a:xfrm>
            <a:off x="707600" y="577325"/>
            <a:ext cx="286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Lobster"/>
                <a:ea typeface="Lobster"/>
                <a:cs typeface="Lobster"/>
                <a:sym typeface="Lobster"/>
              </a:rPr>
              <a:t>Style Transfer</a:t>
            </a:r>
            <a:r>
              <a:rPr lang="en">
                <a:latin typeface="Pacifico"/>
                <a:ea typeface="Pacifico"/>
                <a:cs typeface="Pacifico"/>
                <a:sym typeface="Pacifico"/>
              </a:rPr>
              <a:t> </a:t>
            </a:r>
            <a:endParaRPr>
              <a:latin typeface="Pacifico"/>
              <a:ea typeface="Pacifico"/>
              <a:cs typeface="Pacifico"/>
              <a:sym typeface="Pacifico"/>
            </a:endParaRPr>
          </a:p>
          <a:p>
            <a:pPr indent="0" lvl="0" marL="457200" rtl="0" algn="r">
              <a:spcBef>
                <a:spcPts val="0"/>
              </a:spcBef>
              <a:spcAft>
                <a:spcPts val="0"/>
              </a:spcAft>
              <a:buNone/>
            </a:pPr>
            <a:r>
              <a:rPr lang="en" sz="2100">
                <a:latin typeface="Pacifico"/>
                <a:ea typeface="Pacifico"/>
                <a:cs typeface="Pacifico"/>
                <a:sym typeface="Pacifico"/>
              </a:rPr>
              <a:t>Matching</a:t>
            </a:r>
            <a:endParaRPr sz="2100">
              <a:latin typeface="Pacifico"/>
              <a:ea typeface="Pacifico"/>
              <a:cs typeface="Pacifico"/>
              <a:sym typeface="Pacifico"/>
            </a:endParaRPr>
          </a:p>
        </p:txBody>
      </p:sp>
      <p:sp>
        <p:nvSpPr>
          <p:cNvPr id="491" name="Google Shape;491;p36"/>
          <p:cNvSpPr txBox="1"/>
          <p:nvPr>
            <p:ph idx="4294967295" type="body"/>
          </p:nvPr>
        </p:nvSpPr>
        <p:spPr>
          <a:xfrm>
            <a:off x="783800" y="1608375"/>
            <a:ext cx="7561200" cy="338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Nearest Neighbour Field (NNF) mapping algorithm is used to find the patch correspondences. We search with random offset and adjacent offsets search cooperatively. NNF is initialized randomly or using prior information.</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457200" lvl="0" marL="0" rtl="0" algn="just">
              <a:spcBef>
                <a:spcPts val="0"/>
              </a:spcBef>
              <a:spcAft>
                <a:spcPts val="0"/>
              </a:spcAft>
              <a:buNone/>
            </a:pPr>
            <a:r>
              <a:rPr lang="en" sz="1400">
                <a:solidFill>
                  <a:srgbClr val="000000"/>
                </a:solidFill>
              </a:rPr>
              <a:t>Each iteration of the algorithm proceeds as follows: Offsets are examined in scan order (from left to right, top to bottom), and each undergoes propagation followed by random search.</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Propagation - Choosing the offset in the NNF which reduces error. (general iteration step of an optimization problem)</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Random Search - We try to improve the estimate by testing a sequence of candidate offsets which are at an exponentially decreasing distance from the current estimate.</a:t>
            </a:r>
            <a:endParaRPr sz="1400">
              <a:solidFill>
                <a:srgbClr val="000000"/>
              </a:solidFill>
            </a:endParaRPr>
          </a:p>
        </p:txBody>
      </p:sp>
      <p:grpSp>
        <p:nvGrpSpPr>
          <p:cNvPr id="492" name="Google Shape;492;p36"/>
          <p:cNvGrpSpPr/>
          <p:nvPr/>
        </p:nvGrpSpPr>
        <p:grpSpPr>
          <a:xfrm>
            <a:off x="217048" y="175088"/>
            <a:ext cx="1559100" cy="1559100"/>
            <a:chOff x="5017648" y="2765888"/>
            <a:chExt cx="1559100" cy="1559100"/>
          </a:xfrm>
        </p:grpSpPr>
        <p:sp>
          <p:nvSpPr>
            <p:cNvPr id="493" name="Google Shape;493;p36"/>
            <p:cNvSpPr/>
            <p:nvPr/>
          </p:nvSpPr>
          <p:spPr>
            <a:xfrm>
              <a:off x="5017648" y="2765900"/>
              <a:ext cx="1559100" cy="318475"/>
            </a:xfrm>
            <a:prstGeom prst="flowChartManualOperation">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6"/>
            <p:cNvSpPr/>
            <p:nvPr/>
          </p:nvSpPr>
          <p:spPr>
            <a:xfrm rot="-5400000">
              <a:off x="4397348" y="33862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36"/>
          <p:cNvSpPr/>
          <p:nvPr/>
        </p:nvSpPr>
        <p:spPr>
          <a:xfrm rot="10800000">
            <a:off x="7303648" y="46161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rot="5400000">
            <a:off x="7923948" y="3995800"/>
            <a:ext cx="1559100" cy="318475"/>
          </a:xfrm>
          <a:prstGeom prst="flowChartManualOperation">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36"/>
          <p:cNvPicPr preferRelativeResize="0"/>
          <p:nvPr/>
        </p:nvPicPr>
        <p:blipFill>
          <a:blip r:embed="rId3">
            <a:alphaModFix/>
          </a:blip>
          <a:stretch>
            <a:fillRect/>
          </a:stretch>
        </p:blipFill>
        <p:spPr>
          <a:xfrm>
            <a:off x="3976975" y="317892"/>
            <a:ext cx="1559100" cy="10918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7"/>
          <p:cNvSpPr txBox="1"/>
          <p:nvPr>
            <p:ph type="title"/>
          </p:nvPr>
        </p:nvSpPr>
        <p:spPr>
          <a:xfrm>
            <a:off x="3502275" y="91975"/>
            <a:ext cx="3204000" cy="4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acifico"/>
                <a:ea typeface="Pacifico"/>
                <a:cs typeface="Pacifico"/>
                <a:sym typeface="Pacifico"/>
              </a:rPr>
              <a:t>Sample </a:t>
            </a:r>
            <a:r>
              <a:rPr lang="en" sz="2400">
                <a:latin typeface="Pacifico"/>
                <a:ea typeface="Pacifico"/>
                <a:cs typeface="Pacifico"/>
                <a:sym typeface="Pacifico"/>
              </a:rPr>
              <a:t>Final Outputs </a:t>
            </a:r>
            <a:endParaRPr sz="2400">
              <a:latin typeface="Pacifico"/>
              <a:ea typeface="Pacifico"/>
              <a:cs typeface="Pacifico"/>
              <a:sym typeface="Pacifico"/>
            </a:endParaRPr>
          </a:p>
        </p:txBody>
      </p:sp>
      <p:pic>
        <p:nvPicPr>
          <p:cNvPr id="503" name="Google Shape;503;p37"/>
          <p:cNvPicPr preferRelativeResize="0"/>
          <p:nvPr/>
        </p:nvPicPr>
        <p:blipFill>
          <a:blip r:embed="rId3">
            <a:alphaModFix/>
          </a:blip>
          <a:stretch>
            <a:fillRect/>
          </a:stretch>
        </p:blipFill>
        <p:spPr>
          <a:xfrm>
            <a:off x="6991163" y="875976"/>
            <a:ext cx="1255750" cy="1340925"/>
          </a:xfrm>
          <a:prstGeom prst="rect">
            <a:avLst/>
          </a:prstGeom>
          <a:noFill/>
          <a:ln>
            <a:noFill/>
          </a:ln>
        </p:spPr>
      </p:pic>
      <p:pic>
        <p:nvPicPr>
          <p:cNvPr id="504" name="Google Shape;504;p37"/>
          <p:cNvPicPr preferRelativeResize="0"/>
          <p:nvPr/>
        </p:nvPicPr>
        <p:blipFill rotWithShape="1">
          <a:blip r:embed="rId4">
            <a:alphaModFix/>
          </a:blip>
          <a:srcRect b="0" l="0" r="0" t="0"/>
          <a:stretch/>
        </p:blipFill>
        <p:spPr>
          <a:xfrm>
            <a:off x="5011238" y="931975"/>
            <a:ext cx="1204600" cy="1284925"/>
          </a:xfrm>
          <a:prstGeom prst="rect">
            <a:avLst/>
          </a:prstGeom>
          <a:noFill/>
          <a:ln>
            <a:noFill/>
          </a:ln>
        </p:spPr>
      </p:pic>
      <p:pic>
        <p:nvPicPr>
          <p:cNvPr id="505" name="Google Shape;505;p37"/>
          <p:cNvPicPr preferRelativeResize="0"/>
          <p:nvPr/>
        </p:nvPicPr>
        <p:blipFill rotWithShape="1">
          <a:blip r:embed="rId5">
            <a:alphaModFix/>
          </a:blip>
          <a:srcRect b="0" l="0" r="0" t="0"/>
          <a:stretch/>
        </p:blipFill>
        <p:spPr>
          <a:xfrm>
            <a:off x="3589338" y="961150"/>
            <a:ext cx="1204600" cy="1255750"/>
          </a:xfrm>
          <a:prstGeom prst="rect">
            <a:avLst/>
          </a:prstGeom>
          <a:noFill/>
          <a:ln>
            <a:noFill/>
          </a:ln>
        </p:spPr>
      </p:pic>
      <p:pic>
        <p:nvPicPr>
          <p:cNvPr id="506" name="Google Shape;506;p37"/>
          <p:cNvPicPr preferRelativeResize="0"/>
          <p:nvPr/>
        </p:nvPicPr>
        <p:blipFill>
          <a:blip r:embed="rId6">
            <a:alphaModFix/>
          </a:blip>
          <a:stretch>
            <a:fillRect/>
          </a:stretch>
        </p:blipFill>
        <p:spPr>
          <a:xfrm>
            <a:off x="2116288" y="956075"/>
            <a:ext cx="1255750" cy="1255750"/>
          </a:xfrm>
          <a:prstGeom prst="rect">
            <a:avLst/>
          </a:prstGeom>
          <a:noFill/>
          <a:ln>
            <a:noFill/>
          </a:ln>
        </p:spPr>
      </p:pic>
      <p:sp>
        <p:nvSpPr>
          <p:cNvPr id="507" name="Google Shape;507;p37"/>
          <p:cNvSpPr/>
          <p:nvPr/>
        </p:nvSpPr>
        <p:spPr>
          <a:xfrm>
            <a:off x="6543938" y="1487038"/>
            <a:ext cx="221400" cy="1938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37"/>
          <p:cNvPicPr preferRelativeResize="0"/>
          <p:nvPr/>
        </p:nvPicPr>
        <p:blipFill>
          <a:blip r:embed="rId7">
            <a:alphaModFix/>
          </a:blip>
          <a:stretch>
            <a:fillRect/>
          </a:stretch>
        </p:blipFill>
        <p:spPr>
          <a:xfrm>
            <a:off x="6991163" y="2356725"/>
            <a:ext cx="1255750" cy="1284925"/>
          </a:xfrm>
          <a:prstGeom prst="rect">
            <a:avLst/>
          </a:prstGeom>
          <a:noFill/>
          <a:ln>
            <a:noFill/>
          </a:ln>
        </p:spPr>
      </p:pic>
      <p:pic>
        <p:nvPicPr>
          <p:cNvPr id="509" name="Google Shape;509;p37"/>
          <p:cNvPicPr preferRelativeResize="0"/>
          <p:nvPr/>
        </p:nvPicPr>
        <p:blipFill>
          <a:blip r:embed="rId8">
            <a:alphaModFix/>
          </a:blip>
          <a:stretch>
            <a:fillRect/>
          </a:stretch>
        </p:blipFill>
        <p:spPr>
          <a:xfrm>
            <a:off x="4985662" y="2350012"/>
            <a:ext cx="1255750" cy="1255750"/>
          </a:xfrm>
          <a:prstGeom prst="rect">
            <a:avLst/>
          </a:prstGeom>
          <a:noFill/>
          <a:ln>
            <a:noFill/>
          </a:ln>
        </p:spPr>
      </p:pic>
      <p:pic>
        <p:nvPicPr>
          <p:cNvPr id="510" name="Google Shape;510;p37"/>
          <p:cNvPicPr preferRelativeResize="0"/>
          <p:nvPr/>
        </p:nvPicPr>
        <p:blipFill>
          <a:blip r:embed="rId9">
            <a:alphaModFix/>
          </a:blip>
          <a:stretch>
            <a:fillRect/>
          </a:stretch>
        </p:blipFill>
        <p:spPr>
          <a:xfrm>
            <a:off x="3589337" y="2383825"/>
            <a:ext cx="1255725" cy="1259706"/>
          </a:xfrm>
          <a:prstGeom prst="rect">
            <a:avLst/>
          </a:prstGeom>
          <a:noFill/>
          <a:ln>
            <a:noFill/>
          </a:ln>
        </p:spPr>
      </p:pic>
      <p:pic>
        <p:nvPicPr>
          <p:cNvPr id="511" name="Google Shape;511;p37"/>
          <p:cNvPicPr preferRelativeResize="0"/>
          <p:nvPr/>
        </p:nvPicPr>
        <p:blipFill>
          <a:blip r:embed="rId10">
            <a:alphaModFix/>
          </a:blip>
          <a:stretch>
            <a:fillRect/>
          </a:stretch>
        </p:blipFill>
        <p:spPr>
          <a:xfrm>
            <a:off x="2116288" y="2383825"/>
            <a:ext cx="1204590" cy="1259700"/>
          </a:xfrm>
          <a:prstGeom prst="rect">
            <a:avLst/>
          </a:prstGeom>
          <a:noFill/>
          <a:ln>
            <a:noFill/>
          </a:ln>
        </p:spPr>
      </p:pic>
      <p:sp>
        <p:nvSpPr>
          <p:cNvPr id="512" name="Google Shape;512;p37"/>
          <p:cNvSpPr/>
          <p:nvPr/>
        </p:nvSpPr>
        <p:spPr>
          <a:xfrm>
            <a:off x="6559188" y="2919950"/>
            <a:ext cx="221400" cy="1938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txBox="1"/>
          <p:nvPr/>
        </p:nvSpPr>
        <p:spPr>
          <a:xfrm>
            <a:off x="2564000" y="562975"/>
            <a:ext cx="368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a:t>
            </a:r>
            <a:endParaRPr b="1" sz="1800"/>
          </a:p>
        </p:txBody>
      </p:sp>
      <p:sp>
        <p:nvSpPr>
          <p:cNvPr id="514" name="Google Shape;514;p37"/>
          <p:cNvSpPr txBox="1"/>
          <p:nvPr/>
        </p:nvSpPr>
        <p:spPr>
          <a:xfrm>
            <a:off x="4048401" y="511975"/>
            <a:ext cx="4923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S’</a:t>
            </a:r>
            <a:endParaRPr/>
          </a:p>
        </p:txBody>
      </p:sp>
      <p:pic>
        <p:nvPicPr>
          <p:cNvPr id="515" name="Google Shape;515;p37"/>
          <p:cNvPicPr preferRelativeResize="0"/>
          <p:nvPr/>
        </p:nvPicPr>
        <p:blipFill>
          <a:blip r:embed="rId11">
            <a:alphaModFix/>
          </a:blip>
          <a:stretch>
            <a:fillRect/>
          </a:stretch>
        </p:blipFill>
        <p:spPr>
          <a:xfrm>
            <a:off x="3563776" y="3781724"/>
            <a:ext cx="1255725" cy="1255725"/>
          </a:xfrm>
          <a:prstGeom prst="rect">
            <a:avLst/>
          </a:prstGeom>
          <a:noFill/>
          <a:ln>
            <a:noFill/>
          </a:ln>
        </p:spPr>
      </p:pic>
      <p:pic>
        <p:nvPicPr>
          <p:cNvPr id="516" name="Google Shape;516;p37"/>
          <p:cNvPicPr preferRelativeResize="0"/>
          <p:nvPr/>
        </p:nvPicPr>
        <p:blipFill>
          <a:blip r:embed="rId12">
            <a:alphaModFix/>
          </a:blip>
          <a:stretch>
            <a:fillRect/>
          </a:stretch>
        </p:blipFill>
        <p:spPr>
          <a:xfrm>
            <a:off x="2116287" y="3781724"/>
            <a:ext cx="1255725" cy="1255725"/>
          </a:xfrm>
          <a:prstGeom prst="rect">
            <a:avLst/>
          </a:prstGeom>
          <a:noFill/>
          <a:ln>
            <a:noFill/>
          </a:ln>
        </p:spPr>
      </p:pic>
      <p:pic>
        <p:nvPicPr>
          <p:cNvPr id="517" name="Google Shape;517;p37"/>
          <p:cNvPicPr preferRelativeResize="0"/>
          <p:nvPr/>
        </p:nvPicPr>
        <p:blipFill>
          <a:blip r:embed="rId13">
            <a:alphaModFix/>
          </a:blip>
          <a:stretch>
            <a:fillRect/>
          </a:stretch>
        </p:blipFill>
        <p:spPr>
          <a:xfrm>
            <a:off x="6991163" y="3781727"/>
            <a:ext cx="1255725" cy="1255725"/>
          </a:xfrm>
          <a:prstGeom prst="rect">
            <a:avLst/>
          </a:prstGeom>
          <a:noFill/>
          <a:ln>
            <a:noFill/>
          </a:ln>
        </p:spPr>
      </p:pic>
      <p:pic>
        <p:nvPicPr>
          <p:cNvPr id="518" name="Google Shape;518;p37"/>
          <p:cNvPicPr preferRelativeResize="0"/>
          <p:nvPr/>
        </p:nvPicPr>
        <p:blipFill>
          <a:blip r:embed="rId14">
            <a:alphaModFix/>
          </a:blip>
          <a:stretch>
            <a:fillRect/>
          </a:stretch>
        </p:blipFill>
        <p:spPr>
          <a:xfrm>
            <a:off x="4985663" y="3781700"/>
            <a:ext cx="1255750" cy="1255750"/>
          </a:xfrm>
          <a:prstGeom prst="rect">
            <a:avLst/>
          </a:prstGeom>
          <a:noFill/>
          <a:ln>
            <a:noFill/>
          </a:ln>
        </p:spPr>
      </p:pic>
      <p:sp>
        <p:nvSpPr>
          <p:cNvPr id="519" name="Google Shape;519;p37"/>
          <p:cNvSpPr/>
          <p:nvPr/>
        </p:nvSpPr>
        <p:spPr>
          <a:xfrm>
            <a:off x="6559188" y="4395713"/>
            <a:ext cx="221400" cy="1938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txBox="1"/>
          <p:nvPr/>
        </p:nvSpPr>
        <p:spPr>
          <a:xfrm>
            <a:off x="5368463" y="562975"/>
            <a:ext cx="368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a:t>
            </a:r>
            <a:endParaRPr b="1" sz="1800"/>
          </a:p>
        </p:txBody>
      </p:sp>
      <p:sp>
        <p:nvSpPr>
          <p:cNvPr id="521" name="Google Shape;521;p37"/>
          <p:cNvSpPr txBox="1"/>
          <p:nvPr/>
        </p:nvSpPr>
        <p:spPr>
          <a:xfrm>
            <a:off x="7365387" y="506975"/>
            <a:ext cx="507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a:t>
            </a:r>
            <a:endParaRPr b="1" sz="1800"/>
          </a:p>
        </p:txBody>
      </p:sp>
      <p:sp>
        <p:nvSpPr>
          <p:cNvPr id="522" name="Google Shape;522;p37"/>
          <p:cNvSpPr/>
          <p:nvPr/>
        </p:nvSpPr>
        <p:spPr>
          <a:xfrm>
            <a:off x="0" y="-20100"/>
            <a:ext cx="1255800" cy="5143500"/>
          </a:xfrm>
          <a:prstGeom prst="rect">
            <a:avLst/>
          </a:prstGeom>
          <a:solidFill>
            <a:srgbClr val="EA9999">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7"/>
          <p:cNvGrpSpPr/>
          <p:nvPr/>
        </p:nvGrpSpPr>
        <p:grpSpPr>
          <a:xfrm>
            <a:off x="276150" y="226350"/>
            <a:ext cx="675000" cy="621000"/>
            <a:chOff x="123750" y="150150"/>
            <a:chExt cx="675000" cy="621000"/>
          </a:xfrm>
        </p:grpSpPr>
        <p:sp>
          <p:nvSpPr>
            <p:cNvPr id="524" name="Google Shape;524;p37"/>
            <p:cNvSpPr/>
            <p:nvPr/>
          </p:nvSpPr>
          <p:spPr>
            <a:xfrm>
              <a:off x="123750" y="150150"/>
              <a:ext cx="522600" cy="468600"/>
            </a:xfrm>
            <a:prstGeom prst="rect">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276150" y="302550"/>
              <a:ext cx="522600" cy="468600"/>
            </a:xfrm>
            <a:prstGeom prst="rect">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8"/>
          <p:cNvSpPr/>
          <p:nvPr/>
        </p:nvSpPr>
        <p:spPr>
          <a:xfrm>
            <a:off x="0" y="-20100"/>
            <a:ext cx="9144000" cy="1538700"/>
          </a:xfrm>
          <a:prstGeom prst="rect">
            <a:avLst/>
          </a:prstGeom>
          <a:solidFill>
            <a:srgbClr val="EA9999">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txBox="1"/>
          <p:nvPr>
            <p:ph type="title"/>
          </p:nvPr>
        </p:nvSpPr>
        <p:spPr>
          <a:xfrm>
            <a:off x="1076925" y="454950"/>
            <a:ext cx="2169300" cy="60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500"/>
              </a:spcAft>
              <a:buClr>
                <a:schemeClr val="dk1"/>
              </a:buClr>
              <a:buSzPts val="1100"/>
              <a:buFont typeface="Arial"/>
              <a:buNone/>
            </a:pPr>
            <a:r>
              <a:rPr lang="en" sz="3000">
                <a:latin typeface="Amatic SC"/>
                <a:ea typeface="Amatic SC"/>
                <a:cs typeface="Amatic SC"/>
                <a:sym typeface="Amatic SC"/>
              </a:rPr>
              <a:t>Work division:</a:t>
            </a:r>
            <a:endParaRPr sz="3800">
              <a:latin typeface="Amatic SC"/>
              <a:ea typeface="Amatic SC"/>
              <a:cs typeface="Amatic SC"/>
              <a:sym typeface="Amatic SC"/>
            </a:endParaRPr>
          </a:p>
        </p:txBody>
      </p:sp>
      <p:sp>
        <p:nvSpPr>
          <p:cNvPr id="532" name="Google Shape;532;p38"/>
          <p:cNvSpPr txBox="1"/>
          <p:nvPr>
            <p:ph idx="1" type="body"/>
          </p:nvPr>
        </p:nvSpPr>
        <p:spPr>
          <a:xfrm>
            <a:off x="361525" y="1518450"/>
            <a:ext cx="4031700" cy="22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Theory :</a:t>
            </a:r>
            <a:endParaRPr b="1" sz="1400">
              <a:solidFill>
                <a:schemeClr val="dk1"/>
              </a:solidFill>
            </a:endParaRPr>
          </a:p>
          <a:p>
            <a:pPr indent="457200" lvl="0" marL="0" rtl="0" algn="l">
              <a:spcBef>
                <a:spcPts val="0"/>
              </a:spcBef>
              <a:spcAft>
                <a:spcPts val="0"/>
              </a:spcAft>
              <a:buClr>
                <a:schemeClr val="dk1"/>
              </a:buClr>
              <a:buSzPts val="1100"/>
              <a:buFont typeface="Arial"/>
              <a:buNone/>
            </a:pPr>
            <a:r>
              <a:rPr lang="en" sz="1300">
                <a:solidFill>
                  <a:schemeClr val="dk1"/>
                </a:solidFill>
              </a:rPr>
              <a:t>Section 3.1 : Problem Formulation &amp; Analysis</a:t>
            </a:r>
            <a:endParaRPr sz="1300">
              <a:solidFill>
                <a:schemeClr val="dk1"/>
              </a:solidFill>
            </a:endParaRPr>
          </a:p>
          <a:p>
            <a:pPr indent="457200" lvl="0" marL="457200" rtl="0" algn="l">
              <a:spcBef>
                <a:spcPts val="0"/>
              </a:spcBef>
              <a:spcAft>
                <a:spcPts val="0"/>
              </a:spcAft>
              <a:buClr>
                <a:schemeClr val="dk1"/>
              </a:buClr>
              <a:buSzPts val="1100"/>
              <a:buFont typeface="Arial"/>
              <a:buNone/>
            </a:pPr>
            <a:r>
              <a:rPr lang="en" sz="1300">
                <a:solidFill>
                  <a:schemeClr val="dk1"/>
                </a:solidFill>
              </a:rPr>
              <a:t>Lead : </a:t>
            </a:r>
            <a:r>
              <a:rPr lang="en" sz="1300">
                <a:solidFill>
                  <a:schemeClr val="dk1"/>
                </a:solidFill>
                <a:highlight>
                  <a:srgbClr val="00FF00"/>
                </a:highlight>
              </a:rPr>
              <a:t>Samartha</a:t>
            </a:r>
            <a:endParaRPr sz="1300">
              <a:solidFill>
                <a:schemeClr val="dk1"/>
              </a:solidFill>
              <a:highlight>
                <a:srgbClr val="00FF00"/>
              </a:highlight>
            </a:endParaRPr>
          </a:p>
          <a:p>
            <a:pPr indent="457200" lvl="0" marL="0" rtl="0" algn="l">
              <a:spcBef>
                <a:spcPts val="0"/>
              </a:spcBef>
              <a:spcAft>
                <a:spcPts val="0"/>
              </a:spcAft>
              <a:buClr>
                <a:schemeClr val="dk1"/>
              </a:buClr>
              <a:buSzPts val="1100"/>
              <a:buFont typeface="Arial"/>
              <a:buNone/>
            </a:pPr>
            <a:r>
              <a:rPr lang="en" sz="1300">
                <a:solidFill>
                  <a:schemeClr val="dk1"/>
                </a:solidFill>
              </a:rPr>
              <a:t>Section 3.2 : </a:t>
            </a:r>
            <a:r>
              <a:rPr lang="en" sz="1300">
                <a:solidFill>
                  <a:schemeClr val="dk1"/>
                </a:solidFill>
              </a:rPr>
              <a:t>Statistics estimation</a:t>
            </a:r>
            <a:endParaRPr sz="1300">
              <a:solidFill>
                <a:schemeClr val="dk1"/>
              </a:solidFill>
            </a:endParaRPr>
          </a:p>
          <a:p>
            <a:pPr indent="457200" lvl="0" marL="457200" rtl="0" algn="l">
              <a:spcBef>
                <a:spcPts val="0"/>
              </a:spcBef>
              <a:spcAft>
                <a:spcPts val="0"/>
              </a:spcAft>
              <a:buClr>
                <a:schemeClr val="dk1"/>
              </a:buClr>
              <a:buSzPts val="1100"/>
              <a:buFont typeface="Arial"/>
              <a:buNone/>
            </a:pPr>
            <a:r>
              <a:rPr lang="en" sz="1300">
                <a:solidFill>
                  <a:schemeClr val="dk1"/>
                </a:solidFill>
              </a:rPr>
              <a:t>3.2.1 : Lead : </a:t>
            </a:r>
            <a:r>
              <a:rPr lang="en" sz="1300">
                <a:solidFill>
                  <a:schemeClr val="dk1"/>
                </a:solidFill>
                <a:highlight>
                  <a:srgbClr val="00FF00"/>
                </a:highlight>
              </a:rPr>
              <a:t>Samartha</a:t>
            </a:r>
            <a:endParaRPr sz="1300">
              <a:solidFill>
                <a:schemeClr val="dk1"/>
              </a:solidFill>
              <a:highlight>
                <a:srgbClr val="00FF00"/>
              </a:highlight>
            </a:endParaRPr>
          </a:p>
          <a:p>
            <a:pPr indent="457200" lvl="0" marL="457200" rtl="0" algn="l">
              <a:spcBef>
                <a:spcPts val="0"/>
              </a:spcBef>
              <a:spcAft>
                <a:spcPts val="0"/>
              </a:spcAft>
              <a:buClr>
                <a:schemeClr val="dk1"/>
              </a:buClr>
              <a:buSzPts val="1100"/>
              <a:buFont typeface="Arial"/>
              <a:buNone/>
            </a:pPr>
            <a:r>
              <a:rPr lang="en" sz="1300">
                <a:solidFill>
                  <a:schemeClr val="dk1"/>
                </a:solidFill>
              </a:rPr>
              <a:t>3.2.2 : Lead : </a:t>
            </a:r>
            <a:r>
              <a:rPr lang="en" sz="1300">
                <a:solidFill>
                  <a:schemeClr val="dk1"/>
                </a:solidFill>
                <a:highlight>
                  <a:srgbClr val="FFFF00"/>
                </a:highlight>
              </a:rPr>
              <a:t>Tushar</a:t>
            </a:r>
            <a:endParaRPr sz="1300">
              <a:solidFill>
                <a:schemeClr val="dk1"/>
              </a:solidFill>
              <a:highlight>
                <a:srgbClr val="FFFF00"/>
              </a:highlight>
            </a:endParaRPr>
          </a:p>
          <a:p>
            <a:pPr indent="457200" lvl="0" marL="457200" rtl="0" algn="l">
              <a:spcBef>
                <a:spcPts val="0"/>
              </a:spcBef>
              <a:spcAft>
                <a:spcPts val="0"/>
              </a:spcAft>
              <a:buClr>
                <a:schemeClr val="dk1"/>
              </a:buClr>
              <a:buSzPts val="1100"/>
              <a:buFont typeface="Arial"/>
              <a:buNone/>
            </a:pPr>
            <a:r>
              <a:rPr lang="en" sz="1300">
                <a:solidFill>
                  <a:schemeClr val="dk1"/>
                </a:solidFill>
              </a:rPr>
              <a:t>3.2.3 : Lead : </a:t>
            </a:r>
            <a:r>
              <a:rPr lang="en" sz="1300">
                <a:solidFill>
                  <a:schemeClr val="dk1"/>
                </a:solidFill>
                <a:highlight>
                  <a:srgbClr val="00FFFF"/>
                </a:highlight>
              </a:rPr>
              <a:t>Nihar</a:t>
            </a:r>
            <a:endParaRPr sz="1300">
              <a:solidFill>
                <a:schemeClr val="dk1"/>
              </a:solidFill>
              <a:highlight>
                <a:srgbClr val="00FFFF"/>
              </a:highlight>
            </a:endParaRPr>
          </a:p>
          <a:p>
            <a:pPr indent="457200" lvl="0" marL="0" rtl="0" algn="l">
              <a:spcBef>
                <a:spcPts val="0"/>
              </a:spcBef>
              <a:spcAft>
                <a:spcPts val="0"/>
              </a:spcAft>
              <a:buClr>
                <a:schemeClr val="dk1"/>
              </a:buClr>
              <a:buSzPts val="1100"/>
              <a:buFont typeface="Arial"/>
              <a:buNone/>
            </a:pPr>
            <a:r>
              <a:rPr lang="en" sz="1300">
                <a:solidFill>
                  <a:schemeClr val="dk1"/>
                </a:solidFill>
              </a:rPr>
              <a:t>Section 3.3 : </a:t>
            </a:r>
            <a:r>
              <a:rPr lang="en" sz="1300">
                <a:solidFill>
                  <a:schemeClr val="dk1"/>
                </a:solidFill>
              </a:rPr>
              <a:t>Style Transfer</a:t>
            </a:r>
            <a:endParaRPr sz="1300">
              <a:solidFill>
                <a:schemeClr val="dk1"/>
              </a:solidFill>
            </a:endParaRPr>
          </a:p>
          <a:p>
            <a:pPr indent="457200" lvl="0" marL="457200" rtl="0" algn="l">
              <a:spcBef>
                <a:spcPts val="0"/>
              </a:spcBef>
              <a:spcAft>
                <a:spcPts val="0"/>
              </a:spcAft>
              <a:buNone/>
            </a:pPr>
            <a:r>
              <a:rPr lang="en" sz="1300">
                <a:solidFill>
                  <a:schemeClr val="dk1"/>
                </a:solidFill>
              </a:rPr>
              <a:t>Lead : </a:t>
            </a:r>
            <a:r>
              <a:rPr lang="en" sz="1300">
                <a:solidFill>
                  <a:schemeClr val="dk1"/>
                </a:solidFill>
                <a:highlight>
                  <a:srgbClr val="FFFF00"/>
                </a:highlight>
              </a:rPr>
              <a:t>Tushar </a:t>
            </a:r>
            <a:endParaRPr sz="2000">
              <a:highlight>
                <a:schemeClr val="accent4"/>
              </a:highlight>
            </a:endParaRPr>
          </a:p>
        </p:txBody>
      </p:sp>
      <p:sp>
        <p:nvSpPr>
          <p:cNvPr id="533" name="Google Shape;533;p38"/>
          <p:cNvSpPr txBox="1"/>
          <p:nvPr>
            <p:ph idx="1" type="body"/>
          </p:nvPr>
        </p:nvSpPr>
        <p:spPr>
          <a:xfrm>
            <a:off x="5032425" y="1584700"/>
            <a:ext cx="4031700" cy="20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Implementation :</a:t>
            </a:r>
            <a:r>
              <a:rPr lang="en" sz="1300">
                <a:solidFill>
                  <a:schemeClr val="dk1"/>
                </a:solidFill>
              </a:rPr>
              <a:t> </a:t>
            </a:r>
            <a:endParaRPr sz="1300">
              <a:solidFill>
                <a:schemeClr val="dk1"/>
              </a:solidFill>
            </a:endParaRPr>
          </a:p>
          <a:p>
            <a:pPr indent="457200" lvl="0" marL="0" rtl="0" algn="l">
              <a:spcBef>
                <a:spcPts val="0"/>
              </a:spcBef>
              <a:spcAft>
                <a:spcPts val="0"/>
              </a:spcAft>
              <a:buClr>
                <a:schemeClr val="dk1"/>
              </a:buClr>
              <a:buSzPts val="1100"/>
              <a:buFont typeface="Arial"/>
              <a:buNone/>
            </a:pPr>
            <a:r>
              <a:rPr lang="en" sz="1300">
                <a:solidFill>
                  <a:schemeClr val="dk1"/>
                </a:solidFill>
              </a:rPr>
              <a:t>Section - 3.2:</a:t>
            </a:r>
            <a:endParaRPr sz="1300">
              <a:solidFill>
                <a:schemeClr val="dk1"/>
              </a:solidFill>
            </a:endParaRPr>
          </a:p>
          <a:p>
            <a:pPr indent="457200" lvl="0" marL="457200" rtl="0" algn="l">
              <a:spcBef>
                <a:spcPts val="0"/>
              </a:spcBef>
              <a:spcAft>
                <a:spcPts val="0"/>
              </a:spcAft>
              <a:buClr>
                <a:schemeClr val="dk1"/>
              </a:buClr>
              <a:buSzPts val="1100"/>
              <a:buFont typeface="Arial"/>
              <a:buNone/>
            </a:pPr>
            <a:r>
              <a:rPr lang="en" sz="1300">
                <a:solidFill>
                  <a:schemeClr val="dk1"/>
                </a:solidFill>
              </a:rPr>
              <a:t>3.2.1 : Main Algo : </a:t>
            </a:r>
            <a:r>
              <a:rPr lang="en" sz="1300">
                <a:solidFill>
                  <a:schemeClr val="dk1"/>
                </a:solidFill>
                <a:highlight>
                  <a:schemeClr val="accent4"/>
                </a:highlight>
              </a:rPr>
              <a:t>Abhiram</a:t>
            </a:r>
            <a:endParaRPr sz="1300">
              <a:solidFill>
                <a:schemeClr val="dk1"/>
              </a:solidFill>
              <a:highlight>
                <a:schemeClr val="accent4"/>
              </a:highlight>
            </a:endParaRPr>
          </a:p>
          <a:p>
            <a:pPr indent="0" lvl="0" marL="914400" rtl="0" algn="l">
              <a:spcBef>
                <a:spcPts val="0"/>
              </a:spcBef>
              <a:spcAft>
                <a:spcPts val="0"/>
              </a:spcAft>
              <a:buClr>
                <a:schemeClr val="dk1"/>
              </a:buClr>
              <a:buSzPts val="1100"/>
              <a:buFont typeface="Arial"/>
              <a:buNone/>
            </a:pPr>
            <a:r>
              <a:rPr lang="en" sz="1300">
                <a:solidFill>
                  <a:schemeClr val="dk1"/>
                </a:solidFill>
              </a:rPr>
              <a:t>         : KNN search : </a:t>
            </a:r>
            <a:r>
              <a:rPr lang="en" sz="1300">
                <a:solidFill>
                  <a:schemeClr val="dk1"/>
                </a:solidFill>
                <a:highlight>
                  <a:srgbClr val="00FF00"/>
                </a:highlight>
              </a:rPr>
              <a:t>Samartha</a:t>
            </a:r>
            <a:endParaRPr sz="1300">
              <a:solidFill>
                <a:schemeClr val="dk1"/>
              </a:solidFill>
              <a:highlight>
                <a:srgbClr val="00FF00"/>
              </a:highlight>
            </a:endParaRPr>
          </a:p>
          <a:p>
            <a:pPr indent="457200" lvl="0" marL="457200" rtl="0" algn="l">
              <a:spcBef>
                <a:spcPts val="0"/>
              </a:spcBef>
              <a:spcAft>
                <a:spcPts val="0"/>
              </a:spcAft>
              <a:buClr>
                <a:schemeClr val="dk1"/>
              </a:buClr>
              <a:buSzPts val="1100"/>
              <a:buFont typeface="Arial"/>
              <a:buNone/>
            </a:pPr>
            <a:r>
              <a:rPr lang="en" sz="1300">
                <a:solidFill>
                  <a:schemeClr val="dk1"/>
                </a:solidFill>
              </a:rPr>
              <a:t>3.2.2 : Lead : </a:t>
            </a:r>
            <a:r>
              <a:rPr lang="en" sz="1300">
                <a:solidFill>
                  <a:schemeClr val="dk1"/>
                </a:solidFill>
                <a:highlight>
                  <a:srgbClr val="FFFF00"/>
                </a:highlight>
              </a:rPr>
              <a:t>Tushar</a:t>
            </a:r>
            <a:endParaRPr sz="1300">
              <a:solidFill>
                <a:schemeClr val="dk1"/>
              </a:solidFill>
              <a:highlight>
                <a:schemeClr val="accent4"/>
              </a:highlight>
            </a:endParaRPr>
          </a:p>
          <a:p>
            <a:pPr indent="457200" lvl="0" marL="457200" rtl="0" algn="l">
              <a:spcBef>
                <a:spcPts val="0"/>
              </a:spcBef>
              <a:spcAft>
                <a:spcPts val="0"/>
              </a:spcAft>
              <a:buClr>
                <a:schemeClr val="dk1"/>
              </a:buClr>
              <a:buSzPts val="1100"/>
              <a:buFont typeface="Arial"/>
              <a:buNone/>
            </a:pPr>
            <a:r>
              <a:rPr lang="en" sz="1300">
                <a:solidFill>
                  <a:schemeClr val="dk1"/>
                </a:solidFill>
              </a:rPr>
              <a:t>3.2.3 : Lead : </a:t>
            </a:r>
            <a:r>
              <a:rPr lang="en" sz="1300">
                <a:solidFill>
                  <a:schemeClr val="dk1"/>
                </a:solidFill>
                <a:highlight>
                  <a:srgbClr val="00FFFF"/>
                </a:highlight>
              </a:rPr>
              <a:t>Nihar</a:t>
            </a:r>
            <a:endParaRPr sz="1300">
              <a:solidFill>
                <a:schemeClr val="dk1"/>
              </a:solidFill>
              <a:highlight>
                <a:srgbClr val="00FFFF"/>
              </a:highlight>
            </a:endParaRPr>
          </a:p>
          <a:p>
            <a:pPr indent="457200" lvl="0" marL="0" rtl="0" algn="l">
              <a:spcBef>
                <a:spcPts val="0"/>
              </a:spcBef>
              <a:spcAft>
                <a:spcPts val="0"/>
              </a:spcAft>
              <a:buClr>
                <a:schemeClr val="dk1"/>
              </a:buClr>
              <a:buSzPts val="1100"/>
              <a:buFont typeface="Arial"/>
              <a:buNone/>
            </a:pPr>
            <a:r>
              <a:rPr lang="en" sz="1300">
                <a:solidFill>
                  <a:schemeClr val="dk1"/>
                </a:solidFill>
              </a:rPr>
              <a:t>Section 3.3 : </a:t>
            </a:r>
            <a:endParaRPr sz="1300">
              <a:solidFill>
                <a:schemeClr val="dk1"/>
              </a:solidFill>
            </a:endParaRPr>
          </a:p>
          <a:p>
            <a:pPr indent="457200" lvl="0" marL="457200" rtl="0" algn="l">
              <a:spcBef>
                <a:spcPts val="0"/>
              </a:spcBef>
              <a:spcAft>
                <a:spcPts val="0"/>
              </a:spcAft>
              <a:buNone/>
            </a:pPr>
            <a:r>
              <a:rPr lang="en" sz="1300">
                <a:solidFill>
                  <a:schemeClr val="dk1"/>
                </a:solidFill>
              </a:rPr>
              <a:t>Lead : </a:t>
            </a:r>
            <a:r>
              <a:rPr lang="en" sz="1300">
                <a:solidFill>
                  <a:schemeClr val="dk1"/>
                </a:solidFill>
                <a:highlight>
                  <a:srgbClr val="00FFFF"/>
                </a:highlight>
              </a:rPr>
              <a:t>Nihar</a:t>
            </a:r>
            <a:endParaRPr sz="1300">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00FFFF"/>
              </a:highlight>
            </a:endParaRPr>
          </a:p>
        </p:txBody>
      </p:sp>
      <p:pic>
        <p:nvPicPr>
          <p:cNvPr id="534" name="Google Shape;534;p38"/>
          <p:cNvPicPr preferRelativeResize="0"/>
          <p:nvPr/>
        </p:nvPicPr>
        <p:blipFill rotWithShape="1">
          <a:blip r:embed="rId3">
            <a:alphaModFix/>
          </a:blip>
          <a:srcRect b="16272" l="3942" r="3068" t="15783"/>
          <a:stretch/>
        </p:blipFill>
        <p:spPr>
          <a:xfrm>
            <a:off x="6958125" y="-20100"/>
            <a:ext cx="2106011" cy="1538700"/>
          </a:xfrm>
          <a:prstGeom prst="rect">
            <a:avLst/>
          </a:prstGeom>
          <a:noFill/>
          <a:ln>
            <a:noFill/>
          </a:ln>
        </p:spPr>
      </p:pic>
      <p:sp>
        <p:nvSpPr>
          <p:cNvPr id="535" name="Google Shape;535;p38"/>
          <p:cNvSpPr txBox="1"/>
          <p:nvPr>
            <p:ph idx="1" type="body"/>
          </p:nvPr>
        </p:nvSpPr>
        <p:spPr>
          <a:xfrm>
            <a:off x="361525" y="3957150"/>
            <a:ext cx="2019000" cy="10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Presentation :</a:t>
            </a:r>
            <a:endParaRPr b="1" sz="1400">
              <a:solidFill>
                <a:schemeClr val="dk1"/>
              </a:solidFill>
            </a:endParaRPr>
          </a:p>
          <a:p>
            <a:pPr indent="0" lvl="0" marL="0" rtl="0" algn="l">
              <a:spcBef>
                <a:spcPts val="0"/>
              </a:spcBef>
              <a:spcAft>
                <a:spcPts val="0"/>
              </a:spcAft>
              <a:buNone/>
            </a:pPr>
            <a:r>
              <a:rPr lang="en" sz="1300">
                <a:solidFill>
                  <a:schemeClr val="dk1"/>
                </a:solidFill>
              </a:rPr>
              <a:t>	Lead 1 : </a:t>
            </a:r>
            <a:r>
              <a:rPr lang="en" sz="1300">
                <a:solidFill>
                  <a:schemeClr val="dk1"/>
                </a:solidFill>
                <a:highlight>
                  <a:schemeClr val="accent1"/>
                </a:highlight>
              </a:rPr>
              <a:t>Abhiram</a:t>
            </a:r>
            <a:endParaRPr sz="1300">
              <a:solidFill>
                <a:schemeClr val="dk1"/>
              </a:solidFill>
              <a:highlight>
                <a:srgbClr val="FFFF00"/>
              </a:highlight>
            </a:endParaRPr>
          </a:p>
          <a:p>
            <a:pPr indent="457200" lvl="0" marL="0" rtl="0" algn="l">
              <a:spcBef>
                <a:spcPts val="0"/>
              </a:spcBef>
              <a:spcAft>
                <a:spcPts val="0"/>
              </a:spcAft>
              <a:buNone/>
            </a:pPr>
            <a:r>
              <a:rPr lang="en" sz="1300">
                <a:solidFill>
                  <a:schemeClr val="dk1"/>
                </a:solidFill>
              </a:rPr>
              <a:t>Lead 2 : </a:t>
            </a:r>
            <a:r>
              <a:rPr lang="en" sz="1300">
                <a:solidFill>
                  <a:schemeClr val="dk1"/>
                </a:solidFill>
                <a:highlight>
                  <a:srgbClr val="00FFFF"/>
                </a:highlight>
              </a:rPr>
              <a:t>Nihar</a:t>
            </a:r>
            <a:endParaRPr sz="2000">
              <a:highlight>
                <a:schemeClr val="accent4"/>
              </a:highlight>
            </a:endParaRPr>
          </a:p>
        </p:txBody>
      </p:sp>
      <p:sp>
        <p:nvSpPr>
          <p:cNvPr id="536" name="Google Shape;536;p38"/>
          <p:cNvSpPr txBox="1"/>
          <p:nvPr>
            <p:ph idx="1" type="body"/>
          </p:nvPr>
        </p:nvSpPr>
        <p:spPr>
          <a:xfrm>
            <a:off x="3333325" y="3957150"/>
            <a:ext cx="2019000" cy="10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Documentation :</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	Lead 1 : </a:t>
            </a:r>
            <a:r>
              <a:rPr lang="en" sz="1300">
                <a:solidFill>
                  <a:schemeClr val="dk1"/>
                </a:solidFill>
                <a:highlight>
                  <a:srgbClr val="00FF00"/>
                </a:highlight>
              </a:rPr>
              <a:t>Samartha</a:t>
            </a:r>
            <a:endParaRPr sz="1300">
              <a:solidFill>
                <a:schemeClr val="dk1"/>
              </a:solidFill>
              <a:highlight>
                <a:srgbClr val="00FF00"/>
              </a:highlight>
            </a:endParaRPr>
          </a:p>
          <a:p>
            <a:pPr indent="0" lvl="0" marL="0" rtl="0" algn="l">
              <a:spcBef>
                <a:spcPts val="0"/>
              </a:spcBef>
              <a:spcAft>
                <a:spcPts val="0"/>
              </a:spcAft>
              <a:buClr>
                <a:schemeClr val="dk1"/>
              </a:buClr>
              <a:buSzPts val="1100"/>
              <a:buFont typeface="Arial"/>
              <a:buNone/>
            </a:pPr>
            <a:r>
              <a:rPr lang="en" sz="1300">
                <a:solidFill>
                  <a:schemeClr val="dk1"/>
                </a:solidFill>
              </a:rPr>
              <a:t>	Lead 2 : </a:t>
            </a:r>
            <a:r>
              <a:rPr lang="en" sz="1300">
                <a:solidFill>
                  <a:schemeClr val="dk1"/>
                </a:solidFill>
                <a:highlight>
                  <a:srgbClr val="FFFF00"/>
                </a:highlight>
              </a:rPr>
              <a:t>Tushar</a:t>
            </a:r>
            <a:endParaRPr sz="1300">
              <a:solidFill>
                <a:schemeClr val="dk1"/>
              </a:solidFill>
              <a:highlight>
                <a:srgbClr val="00FFFF"/>
              </a:highlight>
            </a:endParaRPr>
          </a:p>
          <a:p>
            <a:pPr indent="457200" lvl="0" marL="0" rtl="0" algn="l">
              <a:spcBef>
                <a:spcPts val="0"/>
              </a:spcBef>
              <a:spcAft>
                <a:spcPts val="0"/>
              </a:spcAft>
              <a:buNone/>
            </a:pPr>
            <a:r>
              <a:t/>
            </a:r>
            <a:endParaRPr b="1" sz="1400">
              <a:solidFill>
                <a:schemeClr val="dk1"/>
              </a:solidFill>
            </a:endParaRPr>
          </a:p>
        </p:txBody>
      </p:sp>
      <p:sp>
        <p:nvSpPr>
          <p:cNvPr id="537" name="Google Shape;537;p38"/>
          <p:cNvSpPr txBox="1"/>
          <p:nvPr>
            <p:ph idx="1" type="body"/>
          </p:nvPr>
        </p:nvSpPr>
        <p:spPr>
          <a:xfrm>
            <a:off x="6156125" y="3978450"/>
            <a:ext cx="2019000" cy="7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Dataset :</a:t>
            </a:r>
            <a:endParaRPr b="1" sz="1400">
              <a:solidFill>
                <a:schemeClr val="dk1"/>
              </a:solidFill>
            </a:endParaRPr>
          </a:p>
          <a:p>
            <a:pPr indent="457200" lvl="0" marL="0" rtl="0" algn="l">
              <a:spcBef>
                <a:spcPts val="0"/>
              </a:spcBef>
              <a:spcAft>
                <a:spcPts val="0"/>
              </a:spcAft>
              <a:buClr>
                <a:schemeClr val="dk1"/>
              </a:buClr>
              <a:buSzPts val="1100"/>
              <a:buFont typeface="Arial"/>
              <a:buNone/>
            </a:pPr>
            <a:r>
              <a:rPr lang="en" sz="1300">
                <a:solidFill>
                  <a:schemeClr val="dk1"/>
                </a:solidFill>
              </a:rPr>
              <a:t>Lead : </a:t>
            </a:r>
            <a:r>
              <a:rPr lang="en" sz="1300">
                <a:solidFill>
                  <a:schemeClr val="dk1"/>
                </a:solidFill>
                <a:highlight>
                  <a:srgbClr val="FFFF00"/>
                </a:highlight>
              </a:rPr>
              <a:t>Tushar</a:t>
            </a:r>
            <a:endParaRPr b="1" sz="1400">
              <a:solidFill>
                <a:schemeClr val="dk1"/>
              </a:solidFill>
            </a:endParaRPr>
          </a:p>
        </p:txBody>
      </p:sp>
      <p:grpSp>
        <p:nvGrpSpPr>
          <p:cNvPr id="538" name="Google Shape;538;p38"/>
          <p:cNvGrpSpPr/>
          <p:nvPr/>
        </p:nvGrpSpPr>
        <p:grpSpPr>
          <a:xfrm>
            <a:off x="199950" y="226350"/>
            <a:ext cx="675000" cy="621000"/>
            <a:chOff x="123750" y="150150"/>
            <a:chExt cx="675000" cy="621000"/>
          </a:xfrm>
        </p:grpSpPr>
        <p:sp>
          <p:nvSpPr>
            <p:cNvPr id="539" name="Google Shape;539;p38"/>
            <p:cNvSpPr/>
            <p:nvPr/>
          </p:nvSpPr>
          <p:spPr>
            <a:xfrm>
              <a:off x="123750" y="150150"/>
              <a:ext cx="522600" cy="468600"/>
            </a:xfrm>
            <a:prstGeom prst="rect">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276150" y="302550"/>
              <a:ext cx="522600" cy="468600"/>
            </a:xfrm>
            <a:prstGeom prst="rect">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39"/>
          <p:cNvSpPr txBox="1"/>
          <p:nvPr>
            <p:ph type="title"/>
          </p:nvPr>
        </p:nvSpPr>
        <p:spPr>
          <a:xfrm>
            <a:off x="651975" y="493975"/>
            <a:ext cx="21360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Pacifico"/>
                <a:ea typeface="Pacifico"/>
                <a:cs typeface="Pacifico"/>
                <a:sym typeface="Pacifico"/>
              </a:rPr>
              <a:t>References</a:t>
            </a:r>
            <a:endParaRPr sz="3200">
              <a:latin typeface="Pacifico"/>
              <a:ea typeface="Pacifico"/>
              <a:cs typeface="Pacifico"/>
              <a:sym typeface="Pacifico"/>
            </a:endParaRPr>
          </a:p>
        </p:txBody>
      </p:sp>
      <p:sp>
        <p:nvSpPr>
          <p:cNvPr id="546" name="Google Shape;546;p39"/>
          <p:cNvSpPr txBox="1"/>
          <p:nvPr>
            <p:ph idx="1" type="body"/>
          </p:nvPr>
        </p:nvSpPr>
        <p:spPr>
          <a:xfrm>
            <a:off x="1182425" y="1504550"/>
            <a:ext cx="7011600" cy="254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1"/>
                </a:solidFill>
              </a:rPr>
              <a:t>[1] </a:t>
            </a:r>
            <a:r>
              <a:rPr lang="en" sz="1400">
                <a:solidFill>
                  <a:schemeClr val="dk1"/>
                </a:solidFill>
                <a:highlight>
                  <a:srgbClr val="FFFFFF"/>
                </a:highlight>
              </a:rPr>
              <a:t>Shuai Yang, Jiaying Liu, Zhouhui Lian, Zongming Guo; Proceedings of the IEEE Conference on Computer Vision and Pattern Recognition (CVPR), 2017</a:t>
            </a:r>
            <a:endParaRPr sz="1400">
              <a:solidFill>
                <a:schemeClr val="dk1"/>
              </a:solidFill>
            </a:endParaRPr>
          </a:p>
          <a:p>
            <a:pPr indent="0" lvl="0" marL="0" rtl="0" algn="just">
              <a:spcBef>
                <a:spcPts val="1600"/>
              </a:spcBef>
              <a:spcAft>
                <a:spcPts val="0"/>
              </a:spcAft>
              <a:buNone/>
            </a:pPr>
            <a:r>
              <a:rPr lang="en" sz="1400">
                <a:solidFill>
                  <a:schemeClr val="dk1"/>
                </a:solidFill>
              </a:rPr>
              <a:t>[2] Y.Wexler, E.Shechtman, and M.Irani. Space-time completion of video. IEEE Transactions on Pattern Analysis and Machine Intelligence, March 2007.</a:t>
            </a:r>
            <a:endParaRPr sz="1400">
              <a:solidFill>
                <a:srgbClr val="000000"/>
              </a:solidFill>
            </a:endParaRPr>
          </a:p>
          <a:p>
            <a:pPr indent="0" lvl="0" marL="0" rtl="0" algn="just">
              <a:spcBef>
                <a:spcPts val="1600"/>
              </a:spcBef>
              <a:spcAft>
                <a:spcPts val="1600"/>
              </a:spcAft>
              <a:buClr>
                <a:schemeClr val="dk1"/>
              </a:buClr>
              <a:buSzPts val="1100"/>
              <a:buFont typeface="Arial"/>
              <a:buNone/>
            </a:pPr>
            <a:r>
              <a:rPr lang="en" sz="1400">
                <a:solidFill>
                  <a:schemeClr val="dk1"/>
                </a:solidFill>
              </a:rPr>
              <a:t>[3] C. Barnes, E. Shechtman, A. Finkelstein, and D. B. Goldman. Patchmatch: a randomized correspondence algorithm for structural image editing. ACM Transactions on Graphics, August 2009.</a:t>
            </a:r>
            <a:endParaRPr/>
          </a:p>
        </p:txBody>
      </p:sp>
      <p:grpSp>
        <p:nvGrpSpPr>
          <p:cNvPr id="547" name="Google Shape;547;p39"/>
          <p:cNvGrpSpPr/>
          <p:nvPr/>
        </p:nvGrpSpPr>
        <p:grpSpPr>
          <a:xfrm>
            <a:off x="835675" y="784750"/>
            <a:ext cx="7662300" cy="3593700"/>
            <a:chOff x="835675" y="784750"/>
            <a:chExt cx="7662300" cy="3593700"/>
          </a:xfrm>
        </p:grpSpPr>
        <p:sp>
          <p:nvSpPr>
            <p:cNvPr id="548" name="Google Shape;548;p39"/>
            <p:cNvSpPr/>
            <p:nvPr/>
          </p:nvSpPr>
          <p:spPr>
            <a:xfrm>
              <a:off x="835675" y="1200550"/>
              <a:ext cx="129600" cy="3177900"/>
            </a:xfrm>
            <a:prstGeom prst="rect">
              <a:avLst/>
            </a:prstGeom>
            <a:solidFill>
              <a:srgbClr val="B6D7A8">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965275" y="4213750"/>
              <a:ext cx="7532700" cy="164700"/>
            </a:xfrm>
            <a:prstGeom prst="rect">
              <a:avLst/>
            </a:prstGeom>
            <a:solidFill>
              <a:srgbClr val="B6D7A8">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2787975" y="784750"/>
              <a:ext cx="5709900" cy="164700"/>
            </a:xfrm>
            <a:prstGeom prst="rect">
              <a:avLst/>
            </a:prstGeom>
            <a:solidFill>
              <a:srgbClr val="B6D7A8">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8368275" y="949450"/>
              <a:ext cx="129600" cy="3264300"/>
            </a:xfrm>
            <a:prstGeom prst="rect">
              <a:avLst/>
            </a:prstGeom>
            <a:solidFill>
              <a:srgbClr val="B6D7A8">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40"/>
          <p:cNvSpPr txBox="1"/>
          <p:nvPr/>
        </p:nvSpPr>
        <p:spPr>
          <a:xfrm>
            <a:off x="2024400" y="1981500"/>
            <a:ext cx="5095200" cy="11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FFFFFF"/>
                </a:solidFill>
                <a:latin typeface="Lora"/>
                <a:ea typeface="Lora"/>
                <a:cs typeface="Lora"/>
                <a:sym typeface="Lora"/>
              </a:rPr>
              <a:t>A </a:t>
            </a:r>
            <a:r>
              <a:rPr lang="en" sz="3100">
                <a:solidFill>
                  <a:srgbClr val="FFFFFF"/>
                </a:solidFill>
                <a:latin typeface="Pacifico"/>
                <a:ea typeface="Pacifico"/>
                <a:cs typeface="Pacifico"/>
                <a:sym typeface="Pacifico"/>
              </a:rPr>
              <a:t>P</a:t>
            </a:r>
            <a:r>
              <a:rPr lang="en" sz="3100">
                <a:solidFill>
                  <a:srgbClr val="FFFFFF"/>
                </a:solidFill>
                <a:latin typeface="Pacifico"/>
                <a:ea typeface="Pacifico"/>
                <a:cs typeface="Pacifico"/>
                <a:sym typeface="Pacifico"/>
              </a:rPr>
              <a:t>icture</a:t>
            </a:r>
            <a:r>
              <a:rPr lang="en" sz="3100">
                <a:solidFill>
                  <a:srgbClr val="FFFFFF"/>
                </a:solidFill>
                <a:latin typeface="Lora"/>
                <a:ea typeface="Lora"/>
                <a:cs typeface="Lora"/>
                <a:sym typeface="Lora"/>
              </a:rPr>
              <a:t> is worth a </a:t>
            </a:r>
            <a:r>
              <a:rPr lang="en" sz="3100">
                <a:solidFill>
                  <a:srgbClr val="FFFFFF"/>
                </a:solidFill>
                <a:latin typeface="Pacifico"/>
                <a:ea typeface="Pacifico"/>
                <a:cs typeface="Pacifico"/>
                <a:sym typeface="Pacifico"/>
              </a:rPr>
              <a:t>Thousand</a:t>
            </a:r>
            <a:r>
              <a:rPr lang="en" sz="3100">
                <a:solidFill>
                  <a:srgbClr val="FFFFFF"/>
                </a:solidFill>
                <a:latin typeface="Lora"/>
                <a:ea typeface="Lora"/>
                <a:cs typeface="Lora"/>
                <a:sym typeface="Lora"/>
              </a:rPr>
              <a:t> words</a:t>
            </a:r>
            <a:endParaRPr sz="3100">
              <a:solidFill>
                <a:srgbClr val="FFFFFF"/>
              </a:solidFill>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0" name="Shape 80"/>
        <p:cNvGrpSpPr/>
        <p:nvPr/>
      </p:nvGrpSpPr>
      <p:grpSpPr>
        <a:xfrm>
          <a:off x="0" y="0"/>
          <a:ext cx="0" cy="0"/>
          <a:chOff x="0" y="0"/>
          <a:chExt cx="0" cy="0"/>
        </a:xfrm>
      </p:grpSpPr>
      <p:sp>
        <p:nvSpPr>
          <p:cNvPr id="81" name="Google Shape;81;p15"/>
          <p:cNvSpPr/>
          <p:nvPr/>
        </p:nvSpPr>
        <p:spPr>
          <a:xfrm>
            <a:off x="243100" y="292625"/>
            <a:ext cx="8638200" cy="4629900"/>
          </a:xfrm>
          <a:prstGeom prst="snip1Rect">
            <a:avLst>
              <a:gd fmla="val 46529" name="adj"/>
            </a:avLst>
          </a:prstGeom>
          <a:solidFill>
            <a:srgbClr val="EEEEEE">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540300" y="521225"/>
            <a:ext cx="378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Problem Statement</a:t>
            </a:r>
            <a:endParaRPr>
              <a:latin typeface="Pacifico"/>
              <a:ea typeface="Pacifico"/>
              <a:cs typeface="Pacifico"/>
              <a:sym typeface="Pacifico"/>
            </a:endParaRPr>
          </a:p>
        </p:txBody>
      </p:sp>
      <p:sp>
        <p:nvSpPr>
          <p:cNvPr id="83" name="Google Shape;83;p15"/>
          <p:cNvSpPr txBox="1"/>
          <p:nvPr>
            <p:ph idx="1" type="body"/>
          </p:nvPr>
        </p:nvSpPr>
        <p:spPr>
          <a:xfrm>
            <a:off x="311700" y="1304875"/>
            <a:ext cx="4704600" cy="11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Text effects transfer takes a set of three images as input :</a:t>
            </a:r>
            <a:endParaRPr sz="1400">
              <a:solidFill>
                <a:srgbClr val="000000"/>
              </a:solidFill>
            </a:endParaRPr>
          </a:p>
          <a:p>
            <a:pPr indent="-317500" lvl="0" marL="457200" rtl="0" algn="l">
              <a:spcBef>
                <a:spcPts val="500"/>
              </a:spcBef>
              <a:spcAft>
                <a:spcPts val="0"/>
              </a:spcAft>
              <a:buClr>
                <a:srgbClr val="000000"/>
              </a:buClr>
              <a:buSzPts val="1400"/>
              <a:buChar char="❄"/>
            </a:pPr>
            <a:r>
              <a:rPr lang="en" sz="1400">
                <a:solidFill>
                  <a:srgbClr val="000000"/>
                </a:solidFill>
              </a:rPr>
              <a:t>Raw Source Image, </a:t>
            </a:r>
            <a:r>
              <a:rPr i="1" lang="en" sz="1400">
                <a:solidFill>
                  <a:srgbClr val="000000"/>
                </a:solidFill>
              </a:rPr>
              <a:t>S</a:t>
            </a:r>
            <a:endParaRPr i="1"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Source Stylised Image </a:t>
            </a:r>
            <a:r>
              <a:rPr i="1" lang="en" sz="1400">
                <a:solidFill>
                  <a:srgbClr val="000000"/>
                </a:solidFill>
              </a:rPr>
              <a:t>S’</a:t>
            </a:r>
            <a:endParaRPr i="1"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Raw Target text image </a:t>
            </a:r>
            <a:r>
              <a:rPr i="1" lang="en" sz="1400">
                <a:solidFill>
                  <a:srgbClr val="000000"/>
                </a:solidFill>
              </a:rPr>
              <a:t>T</a:t>
            </a:r>
            <a:endParaRPr i="1" sz="1400">
              <a:solidFill>
                <a:srgbClr val="000000"/>
              </a:solidFill>
            </a:endParaRPr>
          </a:p>
        </p:txBody>
      </p:sp>
      <p:grpSp>
        <p:nvGrpSpPr>
          <p:cNvPr id="84" name="Google Shape;84;p15"/>
          <p:cNvGrpSpPr/>
          <p:nvPr/>
        </p:nvGrpSpPr>
        <p:grpSpPr>
          <a:xfrm>
            <a:off x="7045875" y="288950"/>
            <a:ext cx="1825500" cy="1664400"/>
            <a:chOff x="7045875" y="288950"/>
            <a:chExt cx="1825500" cy="1664400"/>
          </a:xfrm>
        </p:grpSpPr>
        <p:sp>
          <p:nvSpPr>
            <p:cNvPr id="85" name="Google Shape;85;p15"/>
            <p:cNvSpPr/>
            <p:nvPr/>
          </p:nvSpPr>
          <p:spPr>
            <a:xfrm rot="5400000">
              <a:off x="7914825" y="257000"/>
              <a:ext cx="924600" cy="988500"/>
            </a:xfrm>
            <a:prstGeom prst="diagStripe">
              <a:avLst>
                <a:gd fmla="val 56786"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rot="5400000">
              <a:off x="7126425" y="208400"/>
              <a:ext cx="1664400" cy="1825500"/>
            </a:xfrm>
            <a:prstGeom prst="diagStripe">
              <a:avLst>
                <a:gd fmla="val 72893"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5"/>
          <p:cNvSpPr txBox="1"/>
          <p:nvPr>
            <p:ph idx="1" type="body"/>
          </p:nvPr>
        </p:nvSpPr>
        <p:spPr>
          <a:xfrm>
            <a:off x="1827300" y="2463675"/>
            <a:ext cx="54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000000"/>
                </a:solidFill>
              </a:rPr>
              <a:t>Now,</a:t>
            </a:r>
            <a:r>
              <a:rPr lang="en" sz="1400">
                <a:solidFill>
                  <a:srgbClr val="000000"/>
                </a:solidFill>
              </a:rPr>
              <a:t> we should generate target stylised image such that </a:t>
            </a:r>
            <a:r>
              <a:rPr i="1" lang="en" sz="1400">
                <a:solidFill>
                  <a:srgbClr val="000000"/>
                </a:solidFill>
              </a:rPr>
              <a:t>S:S’::T:T’ </a:t>
            </a:r>
            <a:r>
              <a:rPr lang="en" sz="1400">
                <a:solidFill>
                  <a:srgbClr val="000000"/>
                </a:solidFill>
              </a:rPr>
              <a:t>We deal this problem in 4 steps, let us see how ...</a:t>
            </a:r>
            <a:endParaRPr sz="1400">
              <a:solidFill>
                <a:srgbClr val="000000"/>
              </a:solidFill>
            </a:endParaRPr>
          </a:p>
        </p:txBody>
      </p:sp>
      <p:pic>
        <p:nvPicPr>
          <p:cNvPr id="88" name="Google Shape;88;p15"/>
          <p:cNvPicPr preferRelativeResize="0"/>
          <p:nvPr/>
        </p:nvPicPr>
        <p:blipFill>
          <a:blip r:embed="rId3">
            <a:alphaModFix/>
          </a:blip>
          <a:stretch>
            <a:fillRect/>
          </a:stretch>
        </p:blipFill>
        <p:spPr>
          <a:xfrm>
            <a:off x="3831592" y="383175"/>
            <a:ext cx="1004483" cy="959400"/>
          </a:xfrm>
          <a:prstGeom prst="rect">
            <a:avLst/>
          </a:prstGeom>
          <a:noFill/>
          <a:ln>
            <a:noFill/>
          </a:ln>
        </p:spPr>
      </p:pic>
      <p:grpSp>
        <p:nvGrpSpPr>
          <p:cNvPr id="89" name="Google Shape;89;p15"/>
          <p:cNvGrpSpPr/>
          <p:nvPr/>
        </p:nvGrpSpPr>
        <p:grpSpPr>
          <a:xfrm>
            <a:off x="1652775" y="3086250"/>
            <a:ext cx="5742625" cy="1566163"/>
            <a:chOff x="1652775" y="3162450"/>
            <a:chExt cx="5742625" cy="1566163"/>
          </a:xfrm>
        </p:grpSpPr>
        <p:grpSp>
          <p:nvGrpSpPr>
            <p:cNvPr id="90" name="Google Shape;90;p15"/>
            <p:cNvGrpSpPr/>
            <p:nvPr/>
          </p:nvGrpSpPr>
          <p:grpSpPr>
            <a:xfrm>
              <a:off x="1652775" y="3162450"/>
              <a:ext cx="1197025" cy="1566150"/>
              <a:chOff x="1957575" y="3162450"/>
              <a:chExt cx="1197025" cy="1566150"/>
            </a:xfrm>
          </p:grpSpPr>
          <p:pic>
            <p:nvPicPr>
              <p:cNvPr id="91" name="Google Shape;91;p15"/>
              <p:cNvPicPr preferRelativeResize="0"/>
              <p:nvPr/>
            </p:nvPicPr>
            <p:blipFill>
              <a:blip r:embed="rId4">
                <a:alphaModFix/>
              </a:blip>
              <a:stretch>
                <a:fillRect/>
              </a:stretch>
            </p:blipFill>
            <p:spPr>
              <a:xfrm>
                <a:off x="1957575" y="3531601"/>
                <a:ext cx="1197025" cy="1196999"/>
              </a:xfrm>
              <a:prstGeom prst="rect">
                <a:avLst/>
              </a:prstGeom>
              <a:noFill/>
              <a:ln>
                <a:noFill/>
              </a:ln>
            </p:spPr>
          </p:pic>
          <p:sp>
            <p:nvSpPr>
              <p:cNvPr id="92" name="Google Shape;92;p15"/>
              <p:cNvSpPr txBox="1"/>
              <p:nvPr/>
            </p:nvSpPr>
            <p:spPr>
              <a:xfrm>
                <a:off x="2372038" y="3162450"/>
                <a:ext cx="368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S0</a:t>
                </a:r>
                <a:endParaRPr b="1" sz="1800"/>
              </a:p>
            </p:txBody>
          </p:sp>
        </p:grpSp>
        <p:grpSp>
          <p:nvGrpSpPr>
            <p:cNvPr id="93" name="Google Shape;93;p15"/>
            <p:cNvGrpSpPr/>
            <p:nvPr/>
          </p:nvGrpSpPr>
          <p:grpSpPr>
            <a:xfrm>
              <a:off x="4908163" y="3162450"/>
              <a:ext cx="1197025" cy="1566151"/>
              <a:chOff x="4679563" y="3162450"/>
              <a:chExt cx="1197025" cy="1566151"/>
            </a:xfrm>
          </p:grpSpPr>
          <p:pic>
            <p:nvPicPr>
              <p:cNvPr id="94" name="Google Shape;94;p15"/>
              <p:cNvPicPr preferRelativeResize="0"/>
              <p:nvPr/>
            </p:nvPicPr>
            <p:blipFill>
              <a:blip r:embed="rId5">
                <a:alphaModFix/>
              </a:blip>
              <a:stretch>
                <a:fillRect/>
              </a:stretch>
            </p:blipFill>
            <p:spPr>
              <a:xfrm>
                <a:off x="4679563" y="3531600"/>
                <a:ext cx="1197025" cy="1197001"/>
              </a:xfrm>
              <a:prstGeom prst="rect">
                <a:avLst/>
              </a:prstGeom>
              <a:noFill/>
              <a:ln>
                <a:noFill/>
              </a:ln>
            </p:spPr>
          </p:pic>
          <p:sp>
            <p:nvSpPr>
              <p:cNvPr id="95" name="Google Shape;95;p15"/>
              <p:cNvSpPr txBox="1"/>
              <p:nvPr/>
            </p:nvSpPr>
            <p:spPr>
              <a:xfrm>
                <a:off x="5094025" y="3162450"/>
                <a:ext cx="368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a:t>
                </a:r>
                <a:endParaRPr b="1" sz="1800"/>
              </a:p>
            </p:txBody>
          </p:sp>
        </p:grpSp>
        <p:grpSp>
          <p:nvGrpSpPr>
            <p:cNvPr id="96" name="Google Shape;96;p15"/>
            <p:cNvGrpSpPr/>
            <p:nvPr/>
          </p:nvGrpSpPr>
          <p:grpSpPr>
            <a:xfrm>
              <a:off x="6198375" y="3162450"/>
              <a:ext cx="1197025" cy="1566162"/>
              <a:chOff x="5969775" y="3162450"/>
              <a:chExt cx="1197025" cy="1566162"/>
            </a:xfrm>
          </p:grpSpPr>
          <p:pic>
            <p:nvPicPr>
              <p:cNvPr id="97" name="Google Shape;97;p15"/>
              <p:cNvPicPr preferRelativeResize="0"/>
              <p:nvPr/>
            </p:nvPicPr>
            <p:blipFill>
              <a:blip r:embed="rId6">
                <a:alphaModFix/>
              </a:blip>
              <a:stretch>
                <a:fillRect/>
              </a:stretch>
            </p:blipFill>
            <p:spPr>
              <a:xfrm>
                <a:off x="5969775" y="3531587"/>
                <a:ext cx="1197025" cy="1197025"/>
              </a:xfrm>
              <a:prstGeom prst="rect">
                <a:avLst/>
              </a:prstGeom>
              <a:noFill/>
              <a:ln>
                <a:noFill/>
              </a:ln>
            </p:spPr>
          </p:pic>
          <p:sp>
            <p:nvSpPr>
              <p:cNvPr id="98" name="Google Shape;98;p15"/>
              <p:cNvSpPr txBox="1"/>
              <p:nvPr/>
            </p:nvSpPr>
            <p:spPr>
              <a:xfrm>
                <a:off x="6384250" y="3162450"/>
                <a:ext cx="507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a:t>
                </a:r>
                <a:endParaRPr b="1" sz="1800"/>
              </a:p>
            </p:txBody>
          </p:sp>
        </p:grpSp>
        <p:sp>
          <p:nvSpPr>
            <p:cNvPr id="99" name="Google Shape;99;p15"/>
            <p:cNvSpPr/>
            <p:nvPr/>
          </p:nvSpPr>
          <p:spPr>
            <a:xfrm>
              <a:off x="4451488" y="4033213"/>
              <a:ext cx="221400" cy="1938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5"/>
            <p:cNvGrpSpPr/>
            <p:nvPr/>
          </p:nvGrpSpPr>
          <p:grpSpPr>
            <a:xfrm>
              <a:off x="2932138" y="3162450"/>
              <a:ext cx="1197025" cy="1566163"/>
              <a:chOff x="3236938" y="3162450"/>
              <a:chExt cx="1197025" cy="1566163"/>
            </a:xfrm>
          </p:grpSpPr>
          <p:pic>
            <p:nvPicPr>
              <p:cNvPr id="101" name="Google Shape;101;p15"/>
              <p:cNvPicPr preferRelativeResize="0"/>
              <p:nvPr/>
            </p:nvPicPr>
            <p:blipFill>
              <a:blip r:embed="rId7">
                <a:alphaModFix/>
              </a:blip>
              <a:stretch>
                <a:fillRect/>
              </a:stretch>
            </p:blipFill>
            <p:spPr>
              <a:xfrm>
                <a:off x="3236938" y="3531588"/>
                <a:ext cx="1197025" cy="1197025"/>
              </a:xfrm>
              <a:prstGeom prst="rect">
                <a:avLst/>
              </a:prstGeom>
              <a:noFill/>
              <a:ln>
                <a:noFill/>
              </a:ln>
            </p:spPr>
          </p:pic>
          <p:sp>
            <p:nvSpPr>
              <p:cNvPr id="102" name="Google Shape;102;p15"/>
              <p:cNvSpPr txBox="1"/>
              <p:nvPr/>
            </p:nvSpPr>
            <p:spPr>
              <a:xfrm>
                <a:off x="3581813" y="3162450"/>
                <a:ext cx="507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a:t>
                </a:r>
                <a:r>
                  <a:rPr b="1" lang="en" sz="1800"/>
                  <a:t>’</a:t>
                </a:r>
                <a:endParaRPr b="1" sz="1800"/>
              </a:p>
            </p:txBody>
          </p:sp>
        </p:grpSp>
      </p:grpSp>
      <p:sp>
        <p:nvSpPr>
          <p:cNvPr id="103" name="Google Shape;103;p15"/>
          <p:cNvSpPr/>
          <p:nvPr/>
        </p:nvSpPr>
        <p:spPr>
          <a:xfrm rot="10800000">
            <a:off x="8574700" y="292625"/>
            <a:ext cx="306600" cy="296700"/>
          </a:xfrm>
          <a:prstGeom prst="rtTriangle">
            <a:avLst/>
          </a:prstGeom>
          <a:solidFill>
            <a:srgbClr val="D9D9D9">
              <a:alpha val="31840"/>
            </a:srgbClr>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83800" y="653525"/>
            <a:ext cx="322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Procedure</a:t>
            </a:r>
            <a:endParaRPr>
              <a:latin typeface="Pacifico"/>
              <a:ea typeface="Pacifico"/>
              <a:cs typeface="Pacifico"/>
              <a:sym typeface="Pacifico"/>
            </a:endParaRPr>
          </a:p>
        </p:txBody>
      </p:sp>
      <p:sp>
        <p:nvSpPr>
          <p:cNvPr id="109" name="Google Shape;109;p16"/>
          <p:cNvSpPr txBox="1"/>
          <p:nvPr>
            <p:ph idx="4294967295" type="body"/>
          </p:nvPr>
        </p:nvSpPr>
        <p:spPr>
          <a:xfrm>
            <a:off x="1039825" y="1532175"/>
            <a:ext cx="7101900" cy="739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solidFill>
                  <a:srgbClr val="000000"/>
                </a:solidFill>
              </a:rPr>
              <a:t>The paper divides style transfer into different sections which are summarized in the following slides as follows</a:t>
            </a:r>
            <a:endParaRPr sz="1400">
              <a:solidFill>
                <a:srgbClr val="000000"/>
              </a:solidFill>
            </a:endParaRPr>
          </a:p>
        </p:txBody>
      </p:sp>
      <p:grpSp>
        <p:nvGrpSpPr>
          <p:cNvPr id="110" name="Google Shape;110;p16"/>
          <p:cNvGrpSpPr/>
          <p:nvPr/>
        </p:nvGrpSpPr>
        <p:grpSpPr>
          <a:xfrm>
            <a:off x="217048" y="175088"/>
            <a:ext cx="1559100" cy="1559100"/>
            <a:chOff x="5017648" y="2765888"/>
            <a:chExt cx="1559100" cy="1559100"/>
          </a:xfrm>
        </p:grpSpPr>
        <p:sp>
          <p:nvSpPr>
            <p:cNvPr id="111" name="Google Shape;111;p16"/>
            <p:cNvSpPr/>
            <p:nvPr/>
          </p:nvSpPr>
          <p:spPr>
            <a:xfrm>
              <a:off x="5017648" y="2765900"/>
              <a:ext cx="1559100" cy="318475"/>
            </a:xfrm>
            <a:prstGeom prst="flowChartManualOperation">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rot="-5400000">
              <a:off x="4397348" y="33862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6"/>
          <p:cNvSpPr/>
          <p:nvPr/>
        </p:nvSpPr>
        <p:spPr>
          <a:xfrm rot="10800000">
            <a:off x="7303648" y="4616100"/>
            <a:ext cx="1559100" cy="318475"/>
          </a:xfrm>
          <a:prstGeom prst="flowChartManualOperation">
            <a:avLst/>
          </a:prstGeom>
          <a:solidFill>
            <a:srgbClr val="0097A7">
              <a:alpha val="859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5400000">
            <a:off x="7923948" y="3995800"/>
            <a:ext cx="1559100" cy="318475"/>
          </a:xfrm>
          <a:prstGeom prst="flowChartManualOperation">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6"/>
          <p:cNvPicPr preferRelativeResize="0"/>
          <p:nvPr/>
        </p:nvPicPr>
        <p:blipFill>
          <a:blip r:embed="rId3">
            <a:alphaModFix/>
          </a:blip>
          <a:stretch>
            <a:fillRect/>
          </a:stretch>
        </p:blipFill>
        <p:spPr>
          <a:xfrm>
            <a:off x="2659340" y="303915"/>
            <a:ext cx="1231625" cy="1081975"/>
          </a:xfrm>
          <a:prstGeom prst="rect">
            <a:avLst/>
          </a:prstGeom>
          <a:noFill/>
          <a:ln>
            <a:noFill/>
          </a:ln>
        </p:spPr>
      </p:pic>
      <p:sp>
        <p:nvSpPr>
          <p:cNvPr id="116" name="Google Shape;116;p16"/>
          <p:cNvSpPr txBox="1"/>
          <p:nvPr/>
        </p:nvSpPr>
        <p:spPr>
          <a:xfrm>
            <a:off x="2733925" y="2453200"/>
            <a:ext cx="3404400" cy="11844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Char char="➤"/>
            </a:pPr>
            <a:r>
              <a:rPr lang="en">
                <a:solidFill>
                  <a:schemeClr val="dk1"/>
                </a:solidFill>
              </a:rPr>
              <a:t>Patch partitioning   </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Optimal patch scale detection </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Posterior probability estimation </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Effect transfer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p:nvPr/>
        </p:nvSpPr>
        <p:spPr>
          <a:xfrm>
            <a:off x="0" y="2527700"/>
            <a:ext cx="9144000" cy="2615700"/>
          </a:xfrm>
          <a:prstGeom prst="rect">
            <a:avLst/>
          </a:prstGeom>
          <a:solidFill>
            <a:srgbClr val="0097A7">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0" y="0"/>
            <a:ext cx="9144000" cy="257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txBox="1"/>
          <p:nvPr>
            <p:ph type="title"/>
          </p:nvPr>
        </p:nvSpPr>
        <p:spPr>
          <a:xfrm>
            <a:off x="2910150" y="2285400"/>
            <a:ext cx="3323700" cy="572700"/>
          </a:xfrm>
          <a:prstGeom prst="rect">
            <a:avLst/>
          </a:prstGeom>
        </p:spPr>
        <p:txBody>
          <a:bodyPr anchorCtr="0" anchor="t" bIns="91425" lIns="91425" spcFirstLastPara="1" rIns="91425" wrap="square" tIns="91425">
            <a:noAutofit/>
          </a:bodyPr>
          <a:lstStyle/>
          <a:p>
            <a:pPr indent="-425450" lvl="0" marL="457200" rtl="0" algn="l">
              <a:spcBef>
                <a:spcPts val="0"/>
              </a:spcBef>
              <a:spcAft>
                <a:spcPts val="0"/>
              </a:spcAft>
              <a:buSzPts val="3100"/>
              <a:buFont typeface="Pacifico"/>
              <a:buAutoNum type="arabicPeriod"/>
            </a:pPr>
            <a:r>
              <a:rPr lang="en" sz="3100">
                <a:latin typeface="Pacifico"/>
                <a:ea typeface="Pacifico"/>
                <a:cs typeface="Pacifico"/>
                <a:sym typeface="Pacifico"/>
              </a:rPr>
              <a:t>Patch partition</a:t>
            </a:r>
            <a:endParaRPr sz="3100">
              <a:latin typeface="Pacifico"/>
              <a:ea typeface="Pacifico"/>
              <a:cs typeface="Pacifico"/>
              <a:sym typeface="Pacifico"/>
            </a:endParaRPr>
          </a:p>
        </p:txBody>
      </p:sp>
      <p:grpSp>
        <p:nvGrpSpPr>
          <p:cNvPr id="124" name="Google Shape;124;p17"/>
          <p:cNvGrpSpPr/>
          <p:nvPr/>
        </p:nvGrpSpPr>
        <p:grpSpPr>
          <a:xfrm>
            <a:off x="199950" y="226350"/>
            <a:ext cx="675000" cy="621000"/>
            <a:chOff x="123750" y="150150"/>
            <a:chExt cx="675000" cy="621000"/>
          </a:xfrm>
        </p:grpSpPr>
        <p:sp>
          <p:nvSpPr>
            <p:cNvPr id="125" name="Google Shape;125;p17"/>
            <p:cNvSpPr/>
            <p:nvPr/>
          </p:nvSpPr>
          <p:spPr>
            <a:xfrm>
              <a:off x="123750" y="150150"/>
              <a:ext cx="522600" cy="468600"/>
            </a:xfrm>
            <a:prstGeom prst="rect">
              <a:avLst/>
            </a:prstGeom>
            <a:noFill/>
            <a:ln cap="flat" cmpd="sng" w="2857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276150" y="302550"/>
              <a:ext cx="522600" cy="468600"/>
            </a:xfrm>
            <a:prstGeom prst="rect">
              <a:avLst/>
            </a:prstGeom>
            <a:noFill/>
            <a:ln cap="flat" cmpd="sng" w="2857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655500" y="448175"/>
            <a:ext cx="25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Pacifico"/>
                <a:ea typeface="Pacifico"/>
                <a:cs typeface="Pacifico"/>
                <a:sym typeface="Pacifico"/>
              </a:rPr>
              <a:t>Patch Partitioning</a:t>
            </a:r>
            <a:endParaRPr sz="2300">
              <a:latin typeface="Pacifico"/>
              <a:ea typeface="Pacifico"/>
              <a:cs typeface="Pacifico"/>
              <a:sym typeface="Pacifico"/>
            </a:endParaRPr>
          </a:p>
        </p:txBody>
      </p:sp>
      <p:sp>
        <p:nvSpPr>
          <p:cNvPr id="132" name="Google Shape;132;p18"/>
          <p:cNvSpPr txBox="1"/>
          <p:nvPr>
            <p:ph idx="1" type="body"/>
          </p:nvPr>
        </p:nvSpPr>
        <p:spPr>
          <a:xfrm>
            <a:off x="1176500" y="3346625"/>
            <a:ext cx="4295400" cy="1633500"/>
          </a:xfrm>
          <a:prstGeom prst="rect">
            <a:avLst/>
          </a:prstGeom>
          <a:solidFill>
            <a:srgbClr val="0097A7">
              <a:alpha val="25140"/>
            </a:srgbClr>
          </a:solidFill>
        </p:spPr>
        <p:txBody>
          <a:bodyPr anchorCtr="0" anchor="t" bIns="91425" lIns="91425" spcFirstLastPara="1" rIns="91425" wrap="square" tIns="91425">
            <a:noAutofit/>
          </a:bodyPr>
          <a:lstStyle/>
          <a:p>
            <a:pPr indent="0" lvl="0" marL="0" rtl="0" algn="just">
              <a:spcBef>
                <a:spcPts val="0"/>
              </a:spcBef>
              <a:spcAft>
                <a:spcPts val="500"/>
              </a:spcAft>
              <a:buNone/>
            </a:pPr>
            <a:r>
              <a:rPr lang="en" sz="1400">
                <a:solidFill>
                  <a:srgbClr val="000000"/>
                </a:solidFill>
              </a:rPr>
              <a:t>To quantitatively evaluate the location of patches we divide the image into say, N partitions. </a:t>
            </a:r>
            <a:r>
              <a:rPr lang="en" sz="1400">
                <a:solidFill>
                  <a:schemeClr val="dk1"/>
                </a:solidFill>
              </a:rPr>
              <a:t>The paper discusses about the given partition methods and their effectiveness in partitioning the patches in the stylized images. (Distance here is distance from skeleton)</a:t>
            </a:r>
            <a:endParaRPr sz="1400">
              <a:solidFill>
                <a:srgbClr val="000000"/>
              </a:solidFill>
            </a:endParaRPr>
          </a:p>
        </p:txBody>
      </p:sp>
      <p:sp>
        <p:nvSpPr>
          <p:cNvPr id="133" name="Google Shape;133;p18"/>
          <p:cNvSpPr txBox="1"/>
          <p:nvPr>
            <p:ph idx="1" type="body"/>
          </p:nvPr>
        </p:nvSpPr>
        <p:spPr>
          <a:xfrm>
            <a:off x="1176500" y="1173275"/>
            <a:ext cx="4295400" cy="2021100"/>
          </a:xfrm>
          <a:prstGeom prst="rect">
            <a:avLst/>
          </a:prstGeom>
          <a:solidFill>
            <a:srgbClr val="0097A7">
              <a:alpha val="25140"/>
            </a:srgbClr>
          </a:solidFill>
        </p:spPr>
        <p:txBody>
          <a:bodyPr anchorCtr="0" anchor="t" bIns="91425" lIns="91425" spcFirstLastPara="1" rIns="91425" wrap="square" tIns="91425">
            <a:noAutofit/>
          </a:bodyPr>
          <a:lstStyle/>
          <a:p>
            <a:pPr indent="0" lvl="0" marL="0" rtl="0" algn="just">
              <a:spcBef>
                <a:spcPts val="0"/>
              </a:spcBef>
              <a:spcAft>
                <a:spcPts val="0"/>
              </a:spcAft>
              <a:buNone/>
            </a:pPr>
            <a:r>
              <a:rPr b="1" i="1" lang="en" sz="1400">
                <a:solidFill>
                  <a:srgbClr val="000000"/>
                </a:solidFill>
              </a:rPr>
              <a:t>Patch</a:t>
            </a:r>
            <a:r>
              <a:rPr lang="en" sz="1400">
                <a:solidFill>
                  <a:srgbClr val="000000"/>
                </a:solidFill>
              </a:rPr>
              <a:t> is a segment of image, which is used for style transfer. We have to identify patches first, to use it for style transfer. Generally, patch patterns are highly dominated by their locations. </a:t>
            </a:r>
            <a:endParaRPr sz="1400">
              <a:solidFill>
                <a:srgbClr val="000000"/>
              </a:solidFill>
            </a:endParaRPr>
          </a:p>
          <a:p>
            <a:pPr indent="0" lvl="0" marL="0" rtl="0" algn="just">
              <a:spcBef>
                <a:spcPts val="500"/>
              </a:spcBef>
              <a:spcAft>
                <a:spcPts val="0"/>
              </a:spcAft>
              <a:buNone/>
            </a:pPr>
            <a:r>
              <a:rPr lang="en" sz="1400">
                <a:solidFill>
                  <a:srgbClr val="000000"/>
                </a:solidFill>
              </a:rPr>
              <a:t>We identify pattern of a patch by two factors :</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Pixel color</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Patch scale</a:t>
            </a:r>
            <a:endParaRPr sz="1400">
              <a:solidFill>
                <a:srgbClr val="000000"/>
              </a:solidFill>
            </a:endParaRPr>
          </a:p>
        </p:txBody>
      </p:sp>
      <p:sp>
        <p:nvSpPr>
          <p:cNvPr id="134" name="Google Shape;134;p18"/>
          <p:cNvSpPr/>
          <p:nvPr/>
        </p:nvSpPr>
        <p:spPr>
          <a:xfrm>
            <a:off x="508575" y="13801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rot="5400000">
            <a:off x="130800" y="961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rot="-5400000">
            <a:off x="8360400" y="43633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508575" y="35137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8"/>
          <p:cNvGrpSpPr/>
          <p:nvPr/>
        </p:nvGrpSpPr>
        <p:grpSpPr>
          <a:xfrm>
            <a:off x="5795972" y="795347"/>
            <a:ext cx="2992205" cy="3436254"/>
            <a:chOff x="5969812" y="29805"/>
            <a:chExt cx="3063900" cy="3356700"/>
          </a:xfrm>
        </p:grpSpPr>
        <p:grpSp>
          <p:nvGrpSpPr>
            <p:cNvPr id="139" name="Google Shape;139;p18"/>
            <p:cNvGrpSpPr/>
            <p:nvPr/>
          </p:nvGrpSpPr>
          <p:grpSpPr>
            <a:xfrm>
              <a:off x="6388475" y="166908"/>
              <a:ext cx="2292749" cy="2920761"/>
              <a:chOff x="6236075" y="14508"/>
              <a:chExt cx="2292749" cy="2920761"/>
            </a:xfrm>
          </p:grpSpPr>
          <p:grpSp>
            <p:nvGrpSpPr>
              <p:cNvPr id="140" name="Google Shape;140;p18"/>
              <p:cNvGrpSpPr/>
              <p:nvPr/>
            </p:nvGrpSpPr>
            <p:grpSpPr>
              <a:xfrm>
                <a:off x="6236075" y="637500"/>
                <a:ext cx="2292749" cy="2297770"/>
                <a:chOff x="6540875" y="2085300"/>
                <a:chExt cx="2292749" cy="2297770"/>
              </a:xfrm>
            </p:grpSpPr>
            <p:grpSp>
              <p:nvGrpSpPr>
                <p:cNvPr id="141" name="Google Shape;141;p18"/>
                <p:cNvGrpSpPr/>
                <p:nvPr/>
              </p:nvGrpSpPr>
              <p:grpSpPr>
                <a:xfrm>
                  <a:off x="7839823" y="3304498"/>
                  <a:ext cx="993801" cy="1078572"/>
                  <a:chOff x="5179673" y="2466298"/>
                  <a:chExt cx="993801" cy="1078572"/>
                </a:xfrm>
              </p:grpSpPr>
              <p:pic>
                <p:nvPicPr>
                  <p:cNvPr id="142" name="Google Shape;142;p18"/>
                  <p:cNvPicPr preferRelativeResize="0"/>
                  <p:nvPr/>
                </p:nvPicPr>
                <p:blipFill>
                  <a:blip r:embed="rId3">
                    <a:alphaModFix/>
                  </a:blip>
                  <a:stretch>
                    <a:fillRect/>
                  </a:stretch>
                </p:blipFill>
                <p:spPr>
                  <a:xfrm>
                    <a:off x="5179673" y="2466298"/>
                    <a:ext cx="904000" cy="904000"/>
                  </a:xfrm>
                  <a:prstGeom prst="rect">
                    <a:avLst/>
                  </a:prstGeom>
                  <a:noFill/>
                  <a:ln>
                    <a:noFill/>
                  </a:ln>
                </p:spPr>
              </p:pic>
              <p:sp>
                <p:nvSpPr>
                  <p:cNvPr id="143" name="Google Shape;143;p18"/>
                  <p:cNvSpPr txBox="1"/>
                  <p:nvPr/>
                </p:nvSpPr>
                <p:spPr>
                  <a:xfrm>
                    <a:off x="5269574" y="3288970"/>
                    <a:ext cx="903900" cy="25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chemeClr val="dk1"/>
                        </a:solidFill>
                      </a:rPr>
                      <a:t>Distance</a:t>
                    </a:r>
                    <a:endParaRPr sz="1100"/>
                  </a:p>
                </p:txBody>
              </p:sp>
            </p:grpSp>
            <p:grpSp>
              <p:nvGrpSpPr>
                <p:cNvPr id="144" name="Google Shape;144;p18"/>
                <p:cNvGrpSpPr/>
                <p:nvPr/>
              </p:nvGrpSpPr>
              <p:grpSpPr>
                <a:xfrm>
                  <a:off x="6540875" y="2085300"/>
                  <a:ext cx="927625" cy="1078558"/>
                  <a:chOff x="6464675" y="2694900"/>
                  <a:chExt cx="927625" cy="1078558"/>
                </a:xfrm>
              </p:grpSpPr>
              <p:pic>
                <p:nvPicPr>
                  <p:cNvPr id="145" name="Google Shape;145;p18"/>
                  <p:cNvPicPr preferRelativeResize="0"/>
                  <p:nvPr/>
                </p:nvPicPr>
                <p:blipFill>
                  <a:blip r:embed="rId4">
                    <a:alphaModFix/>
                  </a:blip>
                  <a:stretch>
                    <a:fillRect/>
                  </a:stretch>
                </p:blipFill>
                <p:spPr>
                  <a:xfrm>
                    <a:off x="6464675" y="2694900"/>
                    <a:ext cx="927625" cy="927625"/>
                  </a:xfrm>
                  <a:prstGeom prst="rect">
                    <a:avLst/>
                  </a:prstGeom>
                  <a:noFill/>
                  <a:ln>
                    <a:noFill/>
                  </a:ln>
                </p:spPr>
              </p:pic>
              <p:sp>
                <p:nvSpPr>
                  <p:cNvPr id="146" name="Google Shape;146;p18"/>
                  <p:cNvSpPr txBox="1"/>
                  <p:nvPr/>
                </p:nvSpPr>
                <p:spPr>
                  <a:xfrm>
                    <a:off x="6727162" y="3517558"/>
                    <a:ext cx="5835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Grid</a:t>
                    </a:r>
                    <a:endParaRPr sz="1100"/>
                  </a:p>
                </p:txBody>
              </p:sp>
            </p:grpSp>
            <p:grpSp>
              <p:nvGrpSpPr>
                <p:cNvPr id="147" name="Google Shape;147;p18"/>
                <p:cNvGrpSpPr/>
                <p:nvPr/>
              </p:nvGrpSpPr>
              <p:grpSpPr>
                <a:xfrm>
                  <a:off x="7839825" y="2085300"/>
                  <a:ext cx="927625" cy="1078559"/>
                  <a:chOff x="8982825" y="2694900"/>
                  <a:chExt cx="927625" cy="1078559"/>
                </a:xfrm>
              </p:grpSpPr>
              <p:pic>
                <p:nvPicPr>
                  <p:cNvPr id="148" name="Google Shape;148;p18"/>
                  <p:cNvPicPr preferRelativeResize="0"/>
                  <p:nvPr/>
                </p:nvPicPr>
                <p:blipFill>
                  <a:blip r:embed="rId5">
                    <a:alphaModFix/>
                  </a:blip>
                  <a:stretch>
                    <a:fillRect/>
                  </a:stretch>
                </p:blipFill>
                <p:spPr>
                  <a:xfrm>
                    <a:off x="8982825" y="2694900"/>
                    <a:ext cx="927625" cy="927625"/>
                  </a:xfrm>
                  <a:prstGeom prst="rect">
                    <a:avLst/>
                  </a:prstGeom>
                  <a:noFill/>
                  <a:ln>
                    <a:noFill/>
                  </a:ln>
                </p:spPr>
              </p:pic>
              <p:sp>
                <p:nvSpPr>
                  <p:cNvPr id="149" name="Google Shape;149;p18"/>
                  <p:cNvSpPr txBox="1"/>
                  <p:nvPr/>
                </p:nvSpPr>
                <p:spPr>
                  <a:xfrm>
                    <a:off x="9197075" y="3517558"/>
                    <a:ext cx="583500" cy="25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chemeClr val="dk1"/>
                        </a:solidFill>
                      </a:rPr>
                      <a:t>Ring</a:t>
                    </a:r>
                    <a:endParaRPr sz="1100"/>
                  </a:p>
                </p:txBody>
              </p:sp>
            </p:grpSp>
            <p:grpSp>
              <p:nvGrpSpPr>
                <p:cNvPr id="150" name="Google Shape;150;p18"/>
                <p:cNvGrpSpPr/>
                <p:nvPr/>
              </p:nvGrpSpPr>
              <p:grpSpPr>
                <a:xfrm>
                  <a:off x="6580750" y="3304500"/>
                  <a:ext cx="927976" cy="1078559"/>
                  <a:chOff x="7799950" y="2466300"/>
                  <a:chExt cx="927976" cy="1078559"/>
                </a:xfrm>
              </p:grpSpPr>
              <p:pic>
                <p:nvPicPr>
                  <p:cNvPr id="151" name="Google Shape;151;p18"/>
                  <p:cNvPicPr preferRelativeResize="0"/>
                  <p:nvPr/>
                </p:nvPicPr>
                <p:blipFill>
                  <a:blip r:embed="rId6">
                    <a:alphaModFix/>
                  </a:blip>
                  <a:stretch>
                    <a:fillRect/>
                  </a:stretch>
                </p:blipFill>
                <p:spPr>
                  <a:xfrm>
                    <a:off x="7799950" y="2466300"/>
                    <a:ext cx="927625" cy="927625"/>
                  </a:xfrm>
                  <a:prstGeom prst="rect">
                    <a:avLst/>
                  </a:prstGeom>
                  <a:noFill/>
                  <a:ln>
                    <a:noFill/>
                  </a:ln>
                </p:spPr>
              </p:pic>
              <p:sp>
                <p:nvSpPr>
                  <p:cNvPr id="152" name="Google Shape;152;p18"/>
                  <p:cNvSpPr txBox="1"/>
                  <p:nvPr/>
                </p:nvSpPr>
                <p:spPr>
                  <a:xfrm>
                    <a:off x="8034626" y="3288958"/>
                    <a:ext cx="693300" cy="25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chemeClr val="dk1"/>
                        </a:solidFill>
                      </a:rPr>
                      <a:t>Angle</a:t>
                    </a:r>
                    <a:endParaRPr sz="1100"/>
                  </a:p>
                </p:txBody>
              </p:sp>
            </p:grpSp>
          </p:grpSp>
          <p:sp>
            <p:nvSpPr>
              <p:cNvPr id="153" name="Google Shape;153;p18"/>
              <p:cNvSpPr txBox="1"/>
              <p:nvPr/>
            </p:nvSpPr>
            <p:spPr>
              <a:xfrm>
                <a:off x="6415125" y="14508"/>
                <a:ext cx="1883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rPr>
                  <a:t>Different partition modes explored </a:t>
                </a:r>
                <a:endParaRPr sz="1200">
                  <a:solidFill>
                    <a:schemeClr val="dk1"/>
                  </a:solidFill>
                </a:endParaRPr>
              </a:p>
              <a:p>
                <a:pPr indent="0" lvl="0" marL="0" rtl="0" algn="l">
                  <a:lnSpc>
                    <a:spcPct val="115000"/>
                  </a:lnSpc>
                  <a:spcBef>
                    <a:spcPts val="0"/>
                  </a:spcBef>
                  <a:spcAft>
                    <a:spcPts val="0"/>
                  </a:spcAft>
                  <a:buNone/>
                </a:pPr>
                <a:r>
                  <a:t/>
                </a:r>
                <a:endParaRPr/>
              </a:p>
            </p:txBody>
          </p:sp>
        </p:grpSp>
        <p:sp>
          <p:nvSpPr>
            <p:cNvPr id="154" name="Google Shape;154;p18"/>
            <p:cNvSpPr/>
            <p:nvPr/>
          </p:nvSpPr>
          <p:spPr>
            <a:xfrm>
              <a:off x="5969812" y="29805"/>
              <a:ext cx="3063900" cy="3356700"/>
            </a:xfrm>
            <a:prstGeom prst="frame">
              <a:avLst>
                <a:gd fmla="val 5220" name="adj1"/>
              </a:avLst>
            </a:prstGeom>
            <a:solidFill>
              <a:srgbClr val="A61C00"/>
            </a:solidFill>
            <a:ln cap="flat" cmpd="sng" w="2857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5" name="Google Shape;155;p18"/>
          <p:cNvPicPr preferRelativeResize="0"/>
          <p:nvPr/>
        </p:nvPicPr>
        <p:blipFill>
          <a:blip r:embed="rId7">
            <a:alphaModFix/>
          </a:blip>
          <a:stretch>
            <a:fillRect/>
          </a:stretch>
        </p:blipFill>
        <p:spPr>
          <a:xfrm>
            <a:off x="4071603" y="117149"/>
            <a:ext cx="927621" cy="9299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ph type="title"/>
          </p:nvPr>
        </p:nvSpPr>
        <p:spPr>
          <a:xfrm>
            <a:off x="655500" y="448175"/>
            <a:ext cx="286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Pacifico"/>
                <a:ea typeface="Pacifico"/>
                <a:cs typeface="Pacifico"/>
                <a:sym typeface="Pacifico"/>
              </a:rPr>
              <a:t>Patch Partitioning</a:t>
            </a:r>
            <a:endParaRPr sz="2300">
              <a:latin typeface="Pacifico"/>
              <a:ea typeface="Pacifico"/>
              <a:cs typeface="Pacifico"/>
              <a:sym typeface="Pacifico"/>
            </a:endParaRPr>
          </a:p>
        </p:txBody>
      </p:sp>
      <p:sp>
        <p:nvSpPr>
          <p:cNvPr id="161" name="Google Shape;161;p19"/>
          <p:cNvSpPr txBox="1"/>
          <p:nvPr>
            <p:ph idx="1" type="body"/>
          </p:nvPr>
        </p:nvSpPr>
        <p:spPr>
          <a:xfrm>
            <a:off x="1328900" y="1365425"/>
            <a:ext cx="6843600" cy="1633500"/>
          </a:xfrm>
          <a:prstGeom prst="rect">
            <a:avLst/>
          </a:prstGeom>
          <a:solidFill>
            <a:srgbClr val="0097A7">
              <a:alpha val="25140"/>
            </a:srgbClr>
          </a:solidFill>
        </p:spPr>
        <p:txBody>
          <a:bodyPr anchorCtr="0" anchor="t" bIns="91425" lIns="91425" spcFirstLastPara="1" rIns="91425" wrap="square" tIns="91425">
            <a:noAutofit/>
          </a:bodyPr>
          <a:lstStyle/>
          <a:p>
            <a:pPr indent="0" lvl="0" marL="0" rtl="0" algn="just">
              <a:spcBef>
                <a:spcPts val="0"/>
              </a:spcBef>
              <a:spcAft>
                <a:spcPts val="500"/>
              </a:spcAft>
              <a:buNone/>
            </a:pPr>
            <a:r>
              <a:rPr lang="en" sz="1400">
                <a:solidFill>
                  <a:schemeClr val="dk1"/>
                </a:solidFill>
              </a:rPr>
              <a:t>For finding the best partition method, the researchers have done the following. </a:t>
            </a:r>
            <a:r>
              <a:rPr lang="en" sz="1400">
                <a:solidFill>
                  <a:schemeClr val="dk1"/>
                </a:solidFill>
              </a:rPr>
              <a:t>The training accuracy of an SVM which was trained on the images to classify the the color/scale, given type of partition was measured for a group of images, it turned out that the accuracy is highest for Distance based partitioning. (ref. Table 1 in paper)</a:t>
            </a:r>
            <a:endParaRPr sz="1400">
              <a:solidFill>
                <a:srgbClr val="000000"/>
              </a:solidFill>
            </a:endParaRPr>
          </a:p>
        </p:txBody>
      </p:sp>
      <p:sp>
        <p:nvSpPr>
          <p:cNvPr id="162" name="Google Shape;162;p19"/>
          <p:cNvSpPr/>
          <p:nvPr/>
        </p:nvSpPr>
        <p:spPr>
          <a:xfrm rot="5400000">
            <a:off x="130800" y="961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rot="-5400000">
            <a:off x="8360400" y="43633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660975" y="15325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5" name="Google Shape;165;p19"/>
          <p:cNvGraphicFramePr/>
          <p:nvPr/>
        </p:nvGraphicFramePr>
        <p:xfrm>
          <a:off x="1931025" y="3352375"/>
          <a:ext cx="3000000" cy="3000000"/>
        </p:xfrm>
        <a:graphic>
          <a:graphicData uri="http://schemas.openxmlformats.org/drawingml/2006/table">
            <a:tbl>
              <a:tblPr>
                <a:noFill/>
                <a:tableStyleId>{849B0E6D-2EA9-4DCC-B79D-AAB2F1C0F789}</a:tableStyleId>
              </a:tblPr>
              <a:tblGrid>
                <a:gridCol w="947750"/>
                <a:gridCol w="947750"/>
                <a:gridCol w="947750"/>
                <a:gridCol w="947750"/>
                <a:gridCol w="947750"/>
                <a:gridCol w="947750"/>
              </a:tblGrid>
              <a:tr h="348275">
                <a:tc>
                  <a:txBody>
                    <a:bodyPr/>
                    <a:lstStyle/>
                    <a:p>
                      <a:pPr indent="0" lvl="0" marL="0" rtl="0" algn="ctr">
                        <a:spcBef>
                          <a:spcPts val="0"/>
                        </a:spcBef>
                        <a:spcAft>
                          <a:spcPts val="0"/>
                        </a:spcAft>
                        <a:buNone/>
                      </a:pPr>
                      <a:r>
                        <a:rPr i="1" lang="en"/>
                        <a:t>r</a:t>
                      </a:r>
                      <a:endParaRPr i="1"/>
                    </a:p>
                  </a:txBody>
                  <a:tcPr marT="91425" marB="91425" marR="91425" marL="91425">
                    <a:solidFill>
                      <a:srgbClr val="EA9999">
                        <a:alpha val="35200"/>
                      </a:srgbClr>
                    </a:solidFill>
                  </a:tcPr>
                </a:tc>
                <a:tc>
                  <a:txBody>
                    <a:bodyPr/>
                    <a:lstStyle/>
                    <a:p>
                      <a:pPr indent="0" lvl="0" marL="0" rtl="0" algn="ctr">
                        <a:spcBef>
                          <a:spcPts val="0"/>
                        </a:spcBef>
                        <a:spcAft>
                          <a:spcPts val="0"/>
                        </a:spcAft>
                        <a:buNone/>
                      </a:pPr>
                      <a:r>
                        <a:rPr lang="en"/>
                        <a:t>Ran</a:t>
                      </a:r>
                      <a:r>
                        <a:rPr lang="en"/>
                        <a:t>dom</a:t>
                      </a:r>
                      <a:endParaRPr/>
                    </a:p>
                  </a:txBody>
                  <a:tcPr marT="91425" marB="91425" marR="91425" marL="91425">
                    <a:solidFill>
                      <a:srgbClr val="EA9999">
                        <a:alpha val="35200"/>
                      </a:srgbClr>
                    </a:solidFill>
                  </a:tcPr>
                </a:tc>
                <a:tc>
                  <a:txBody>
                    <a:bodyPr/>
                    <a:lstStyle/>
                    <a:p>
                      <a:pPr indent="0" lvl="0" marL="0" rtl="0" algn="ctr">
                        <a:spcBef>
                          <a:spcPts val="0"/>
                        </a:spcBef>
                        <a:spcAft>
                          <a:spcPts val="0"/>
                        </a:spcAft>
                        <a:buNone/>
                      </a:pPr>
                      <a:r>
                        <a:rPr lang="en"/>
                        <a:t>Grid</a:t>
                      </a:r>
                      <a:endParaRPr/>
                    </a:p>
                  </a:txBody>
                  <a:tcPr marT="91425" marB="91425" marR="91425" marL="91425">
                    <a:solidFill>
                      <a:srgbClr val="EA9999">
                        <a:alpha val="35200"/>
                      </a:srgbClr>
                    </a:solidFill>
                  </a:tcPr>
                </a:tc>
                <a:tc>
                  <a:txBody>
                    <a:bodyPr/>
                    <a:lstStyle/>
                    <a:p>
                      <a:pPr indent="0" lvl="0" marL="0" rtl="0" algn="ctr">
                        <a:spcBef>
                          <a:spcPts val="0"/>
                        </a:spcBef>
                        <a:spcAft>
                          <a:spcPts val="0"/>
                        </a:spcAft>
                        <a:buNone/>
                      </a:pPr>
                      <a:r>
                        <a:rPr lang="en"/>
                        <a:t>Angle</a:t>
                      </a:r>
                      <a:endParaRPr/>
                    </a:p>
                  </a:txBody>
                  <a:tcPr marT="91425" marB="91425" marR="91425" marL="91425">
                    <a:solidFill>
                      <a:srgbClr val="EA9999">
                        <a:alpha val="35200"/>
                      </a:srgbClr>
                    </a:solidFill>
                  </a:tcPr>
                </a:tc>
                <a:tc>
                  <a:txBody>
                    <a:bodyPr/>
                    <a:lstStyle/>
                    <a:p>
                      <a:pPr indent="0" lvl="0" marL="0" rtl="0" algn="ctr">
                        <a:spcBef>
                          <a:spcPts val="0"/>
                        </a:spcBef>
                        <a:spcAft>
                          <a:spcPts val="0"/>
                        </a:spcAft>
                        <a:buNone/>
                      </a:pPr>
                      <a:r>
                        <a:rPr lang="en"/>
                        <a:t>Ring</a:t>
                      </a:r>
                      <a:endParaRPr/>
                    </a:p>
                  </a:txBody>
                  <a:tcPr marT="91425" marB="91425" marR="91425" marL="91425">
                    <a:solidFill>
                      <a:srgbClr val="EA9999">
                        <a:alpha val="35200"/>
                      </a:srgbClr>
                    </a:solidFill>
                  </a:tcPr>
                </a:tc>
                <a:tc>
                  <a:txBody>
                    <a:bodyPr/>
                    <a:lstStyle/>
                    <a:p>
                      <a:pPr indent="0" lvl="0" marL="0" rtl="0" algn="ctr">
                        <a:spcBef>
                          <a:spcPts val="0"/>
                        </a:spcBef>
                        <a:spcAft>
                          <a:spcPts val="0"/>
                        </a:spcAft>
                        <a:buNone/>
                      </a:pPr>
                      <a:r>
                        <a:rPr lang="en"/>
                        <a:t>Distance</a:t>
                      </a:r>
                      <a:endParaRPr/>
                    </a:p>
                  </a:txBody>
                  <a:tcPr marT="91425" marB="91425" marR="91425" marL="91425">
                    <a:solidFill>
                      <a:srgbClr val="EA9999">
                        <a:alpha val="35200"/>
                      </a:srgbClr>
                    </a:solidFill>
                  </a:tcPr>
                </a:tc>
              </a:tr>
              <a:tr h="348275">
                <a:tc>
                  <a:txBody>
                    <a:bodyPr/>
                    <a:lstStyle/>
                    <a:p>
                      <a:pPr indent="0" lvl="0" marL="0" rtl="0" algn="ctr">
                        <a:spcBef>
                          <a:spcPts val="0"/>
                        </a:spcBef>
                        <a:spcAft>
                          <a:spcPts val="0"/>
                        </a:spcAft>
                        <a:buNone/>
                      </a:pPr>
                      <a:r>
                        <a:rPr lang="en"/>
                        <a:t>Color</a:t>
                      </a:r>
                      <a:endParaRPr/>
                    </a:p>
                  </a:txBody>
                  <a:tcPr marT="91425" marB="91425" marR="91425" marL="91425">
                    <a:solidFill>
                      <a:srgbClr val="EA9999">
                        <a:alpha val="35200"/>
                      </a:srgbClr>
                    </a:solidFill>
                  </a:tcPr>
                </a:tc>
                <a:tc>
                  <a:txBody>
                    <a:bodyPr/>
                    <a:lstStyle/>
                    <a:p>
                      <a:pPr indent="0" lvl="0" marL="0" rtl="0" algn="r">
                        <a:spcBef>
                          <a:spcPts val="0"/>
                        </a:spcBef>
                        <a:spcAft>
                          <a:spcPts val="0"/>
                        </a:spcAft>
                        <a:buNone/>
                      </a:pPr>
                      <a:r>
                        <a:rPr lang="en"/>
                        <a:t>0.063</a:t>
                      </a:r>
                      <a:endParaRPr/>
                    </a:p>
                  </a:txBody>
                  <a:tcPr marT="91425" marB="91425" marR="91425" marL="91425"/>
                </a:tc>
                <a:tc>
                  <a:txBody>
                    <a:bodyPr/>
                    <a:lstStyle/>
                    <a:p>
                      <a:pPr indent="0" lvl="0" marL="0" rtl="0" algn="r">
                        <a:spcBef>
                          <a:spcPts val="0"/>
                        </a:spcBef>
                        <a:spcAft>
                          <a:spcPts val="0"/>
                        </a:spcAft>
                        <a:buNone/>
                      </a:pPr>
                      <a:r>
                        <a:rPr lang="en"/>
                        <a:t>0.106</a:t>
                      </a:r>
                      <a:endParaRPr/>
                    </a:p>
                  </a:txBody>
                  <a:tcPr marT="91425" marB="91425" marR="91425" marL="91425"/>
                </a:tc>
                <a:tc>
                  <a:txBody>
                    <a:bodyPr/>
                    <a:lstStyle/>
                    <a:p>
                      <a:pPr indent="0" lvl="0" marL="0" rtl="0" algn="r">
                        <a:spcBef>
                          <a:spcPts val="0"/>
                        </a:spcBef>
                        <a:spcAft>
                          <a:spcPts val="0"/>
                        </a:spcAft>
                        <a:buNone/>
                      </a:pPr>
                      <a:r>
                        <a:rPr lang="en"/>
                        <a:t>0.119</a:t>
                      </a:r>
                      <a:endParaRPr/>
                    </a:p>
                  </a:txBody>
                  <a:tcPr marT="91425" marB="91425" marR="91425" marL="91425"/>
                </a:tc>
                <a:tc>
                  <a:txBody>
                    <a:bodyPr/>
                    <a:lstStyle/>
                    <a:p>
                      <a:pPr indent="0" lvl="0" marL="0" rtl="0" algn="r">
                        <a:spcBef>
                          <a:spcPts val="0"/>
                        </a:spcBef>
                        <a:spcAft>
                          <a:spcPts val="0"/>
                        </a:spcAft>
                        <a:buNone/>
                      </a:pPr>
                      <a:r>
                        <a:rPr lang="en"/>
                        <a:t>0.105</a:t>
                      </a:r>
                      <a:endParaRPr/>
                    </a:p>
                  </a:txBody>
                  <a:tcPr marT="91425" marB="91425" marR="91425" marL="91425"/>
                </a:tc>
                <a:tc>
                  <a:txBody>
                    <a:bodyPr/>
                    <a:lstStyle/>
                    <a:p>
                      <a:pPr indent="0" lvl="0" marL="0" rtl="0" algn="r">
                        <a:spcBef>
                          <a:spcPts val="0"/>
                        </a:spcBef>
                        <a:spcAft>
                          <a:spcPts val="0"/>
                        </a:spcAft>
                        <a:buNone/>
                      </a:pPr>
                      <a:r>
                        <a:rPr lang="en"/>
                        <a:t>0.147 *</a:t>
                      </a:r>
                      <a:endParaRPr/>
                    </a:p>
                  </a:txBody>
                  <a:tcPr marT="91425" marB="91425" marR="91425" marL="91425">
                    <a:solidFill>
                      <a:srgbClr val="FFFF00"/>
                    </a:solidFill>
                  </a:tcPr>
                </a:tc>
              </a:tr>
              <a:tr h="348275">
                <a:tc>
                  <a:txBody>
                    <a:bodyPr/>
                    <a:lstStyle/>
                    <a:p>
                      <a:pPr indent="0" lvl="0" marL="0" rtl="0" algn="ctr">
                        <a:spcBef>
                          <a:spcPts val="0"/>
                        </a:spcBef>
                        <a:spcAft>
                          <a:spcPts val="0"/>
                        </a:spcAft>
                        <a:buNone/>
                      </a:pPr>
                      <a:r>
                        <a:rPr lang="en"/>
                        <a:t>Scale</a:t>
                      </a:r>
                      <a:endParaRPr/>
                    </a:p>
                  </a:txBody>
                  <a:tcPr marT="91425" marB="91425" marR="91425" marL="91425">
                    <a:solidFill>
                      <a:srgbClr val="EA9999">
                        <a:alpha val="35200"/>
                      </a:srgbClr>
                    </a:solidFill>
                  </a:tcPr>
                </a:tc>
                <a:tc>
                  <a:txBody>
                    <a:bodyPr/>
                    <a:lstStyle/>
                    <a:p>
                      <a:pPr indent="0" lvl="0" marL="0" rtl="0" algn="r">
                        <a:spcBef>
                          <a:spcPts val="0"/>
                        </a:spcBef>
                        <a:spcAft>
                          <a:spcPts val="0"/>
                        </a:spcAft>
                        <a:buNone/>
                      </a:pPr>
                      <a:r>
                        <a:rPr lang="en"/>
                        <a:t>0.153</a:t>
                      </a:r>
                      <a:endParaRPr/>
                    </a:p>
                  </a:txBody>
                  <a:tcPr marT="91425" marB="91425" marR="91425" marL="91425"/>
                </a:tc>
                <a:tc>
                  <a:txBody>
                    <a:bodyPr/>
                    <a:lstStyle/>
                    <a:p>
                      <a:pPr indent="0" lvl="0" marL="0" rtl="0" algn="r">
                        <a:spcBef>
                          <a:spcPts val="0"/>
                        </a:spcBef>
                        <a:spcAft>
                          <a:spcPts val="0"/>
                        </a:spcAft>
                        <a:buNone/>
                      </a:pPr>
                      <a:r>
                        <a:rPr lang="en"/>
                        <a:t>0.793</a:t>
                      </a:r>
                      <a:endParaRPr/>
                    </a:p>
                  </a:txBody>
                  <a:tcPr marT="91425" marB="91425" marR="91425" marL="91425"/>
                </a:tc>
                <a:tc>
                  <a:txBody>
                    <a:bodyPr/>
                    <a:lstStyle/>
                    <a:p>
                      <a:pPr indent="0" lvl="0" marL="0" rtl="0" algn="r">
                        <a:spcBef>
                          <a:spcPts val="0"/>
                        </a:spcBef>
                        <a:spcAft>
                          <a:spcPts val="0"/>
                        </a:spcAft>
                        <a:buNone/>
                      </a:pPr>
                      <a:r>
                        <a:rPr lang="en"/>
                        <a:t>0.486</a:t>
                      </a:r>
                      <a:endParaRPr/>
                    </a:p>
                  </a:txBody>
                  <a:tcPr marT="91425" marB="91425" marR="91425" marL="91425"/>
                </a:tc>
                <a:tc>
                  <a:txBody>
                    <a:bodyPr/>
                    <a:lstStyle/>
                    <a:p>
                      <a:pPr indent="0" lvl="0" marL="0" rtl="0" algn="r">
                        <a:spcBef>
                          <a:spcPts val="0"/>
                        </a:spcBef>
                        <a:spcAft>
                          <a:spcPts val="0"/>
                        </a:spcAft>
                        <a:buNone/>
                      </a:pPr>
                      <a:r>
                        <a:rPr lang="en"/>
                        <a:t>0.590</a:t>
                      </a:r>
                      <a:endParaRPr/>
                    </a:p>
                  </a:txBody>
                  <a:tcPr marT="91425" marB="91425" marR="91425" marL="91425"/>
                </a:tc>
                <a:tc>
                  <a:txBody>
                    <a:bodyPr/>
                    <a:lstStyle/>
                    <a:p>
                      <a:pPr indent="0" lvl="0" marL="0" rtl="0" algn="r">
                        <a:spcBef>
                          <a:spcPts val="0"/>
                        </a:spcBef>
                        <a:spcAft>
                          <a:spcPts val="0"/>
                        </a:spcAft>
                        <a:buNone/>
                      </a:pPr>
                      <a:r>
                        <a:rPr lang="en"/>
                        <a:t>0.950 *</a:t>
                      </a:r>
                      <a:endParaRPr/>
                    </a:p>
                  </a:txBody>
                  <a:tcPr marT="91425" marB="91425" marR="91425" marL="91425">
                    <a:solidFill>
                      <a:srgbClr val="FFFF00"/>
                    </a:solidFill>
                  </a:tcPr>
                </a:tc>
              </a:tr>
            </a:tbl>
          </a:graphicData>
        </a:graphic>
      </p:graphicFrame>
      <p:pic>
        <p:nvPicPr>
          <p:cNvPr id="166" name="Google Shape;166;p19"/>
          <p:cNvPicPr preferRelativeResize="0"/>
          <p:nvPr/>
        </p:nvPicPr>
        <p:blipFill>
          <a:blip r:embed="rId3">
            <a:alphaModFix/>
          </a:blip>
          <a:stretch>
            <a:fillRect/>
          </a:stretch>
        </p:blipFill>
        <p:spPr>
          <a:xfrm>
            <a:off x="4071603" y="117149"/>
            <a:ext cx="927621" cy="9299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579300" y="295775"/>
            <a:ext cx="2647500" cy="7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Lobster"/>
                <a:ea typeface="Lobster"/>
                <a:cs typeface="Lobster"/>
                <a:sym typeface="Lobster"/>
              </a:rPr>
              <a:t>Distance Partition</a:t>
            </a:r>
            <a:endParaRPr sz="2300">
              <a:latin typeface="Lobster"/>
              <a:ea typeface="Lobster"/>
              <a:cs typeface="Lobster"/>
              <a:sym typeface="Lobster"/>
            </a:endParaRPr>
          </a:p>
          <a:p>
            <a:pPr indent="0" lvl="0" marL="457200" rtl="0" algn="r">
              <a:spcBef>
                <a:spcPts val="0"/>
              </a:spcBef>
              <a:spcAft>
                <a:spcPts val="0"/>
              </a:spcAft>
              <a:buNone/>
            </a:pPr>
            <a:r>
              <a:rPr lang="en" sz="1900">
                <a:latin typeface="Pacifico"/>
                <a:ea typeface="Pacifico"/>
                <a:cs typeface="Pacifico"/>
                <a:sym typeface="Pacifico"/>
              </a:rPr>
              <a:t>Problems</a:t>
            </a:r>
            <a:endParaRPr sz="1900">
              <a:latin typeface="Pacifico"/>
              <a:ea typeface="Pacifico"/>
              <a:cs typeface="Pacifico"/>
              <a:sym typeface="Pacifico"/>
            </a:endParaRPr>
          </a:p>
        </p:txBody>
      </p:sp>
      <p:sp>
        <p:nvSpPr>
          <p:cNvPr id="172" name="Google Shape;172;p20"/>
          <p:cNvSpPr/>
          <p:nvPr/>
        </p:nvSpPr>
        <p:spPr>
          <a:xfrm rot="5400000">
            <a:off x="130800" y="961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rot="-5400000">
            <a:off x="8360400" y="43633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508575" y="32851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txBox="1"/>
          <p:nvPr>
            <p:ph idx="1" type="body"/>
          </p:nvPr>
        </p:nvSpPr>
        <p:spPr>
          <a:xfrm>
            <a:off x="1176500" y="1173275"/>
            <a:ext cx="4295400" cy="1710300"/>
          </a:xfrm>
          <a:prstGeom prst="rect">
            <a:avLst/>
          </a:prstGeom>
          <a:solidFill>
            <a:srgbClr val="0097A7">
              <a:alpha val="25140"/>
            </a:srgbClr>
          </a:solidFill>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1"/>
                </a:solidFill>
              </a:rPr>
              <a:t>We find the distance transform from the skeleton to classify the pixel into different patch levels.But there are two problems with this :</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Not invariant to text radius</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Distances at sharp or flat regions (as in red region of image) </a:t>
            </a:r>
            <a:endParaRPr sz="1400">
              <a:solidFill>
                <a:srgbClr val="000000"/>
              </a:solidFill>
            </a:endParaRPr>
          </a:p>
        </p:txBody>
      </p:sp>
      <p:sp>
        <p:nvSpPr>
          <p:cNvPr id="176" name="Google Shape;176;p20"/>
          <p:cNvSpPr/>
          <p:nvPr/>
        </p:nvSpPr>
        <p:spPr>
          <a:xfrm>
            <a:off x="508575" y="13801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0"/>
          <p:cNvGrpSpPr/>
          <p:nvPr/>
        </p:nvGrpSpPr>
        <p:grpSpPr>
          <a:xfrm>
            <a:off x="5843938" y="1373671"/>
            <a:ext cx="3118282" cy="2416919"/>
            <a:chOff x="5920138" y="1449871"/>
            <a:chExt cx="3118282" cy="2416919"/>
          </a:xfrm>
        </p:grpSpPr>
        <p:grpSp>
          <p:nvGrpSpPr>
            <p:cNvPr id="178" name="Google Shape;178;p20"/>
            <p:cNvGrpSpPr/>
            <p:nvPr/>
          </p:nvGrpSpPr>
          <p:grpSpPr>
            <a:xfrm>
              <a:off x="5920138" y="1449871"/>
              <a:ext cx="3118282" cy="2416919"/>
              <a:chOff x="5541325" y="1678415"/>
              <a:chExt cx="3497400" cy="2427600"/>
            </a:xfrm>
          </p:grpSpPr>
          <p:pic>
            <p:nvPicPr>
              <p:cNvPr id="179" name="Google Shape;179;p20"/>
              <p:cNvPicPr preferRelativeResize="0"/>
              <p:nvPr/>
            </p:nvPicPr>
            <p:blipFill>
              <a:blip r:embed="rId3">
                <a:alphaModFix/>
              </a:blip>
              <a:stretch>
                <a:fillRect/>
              </a:stretch>
            </p:blipFill>
            <p:spPr>
              <a:xfrm>
                <a:off x="5779142" y="1853540"/>
                <a:ext cx="3060061" cy="1564006"/>
              </a:xfrm>
              <a:prstGeom prst="rect">
                <a:avLst/>
              </a:prstGeom>
              <a:noFill/>
              <a:ln>
                <a:noFill/>
              </a:ln>
            </p:spPr>
          </p:pic>
          <p:sp>
            <p:nvSpPr>
              <p:cNvPr id="180" name="Google Shape;180;p20"/>
              <p:cNvSpPr/>
              <p:nvPr/>
            </p:nvSpPr>
            <p:spPr>
              <a:xfrm>
                <a:off x="5541325" y="1678415"/>
                <a:ext cx="3497400" cy="2427600"/>
              </a:xfrm>
              <a:prstGeom prst="frame">
                <a:avLst>
                  <a:gd fmla="val 5220" name="adj1"/>
                </a:avLst>
              </a:prstGeom>
              <a:solidFill>
                <a:srgbClr val="A61C00"/>
              </a:solidFill>
              <a:ln cap="flat" cmpd="sng" w="2857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20"/>
            <p:cNvSpPr txBox="1"/>
            <p:nvPr/>
          </p:nvSpPr>
          <p:spPr>
            <a:xfrm>
              <a:off x="6327175" y="3132900"/>
              <a:ext cx="238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Problems with general Distance Transform</a:t>
              </a:r>
              <a:endParaRPr/>
            </a:p>
          </p:txBody>
        </p:sp>
      </p:grpSp>
      <p:sp>
        <p:nvSpPr>
          <p:cNvPr id="182" name="Google Shape;182;p20"/>
          <p:cNvSpPr txBox="1"/>
          <p:nvPr/>
        </p:nvSpPr>
        <p:spPr>
          <a:xfrm>
            <a:off x="1170050" y="3095625"/>
            <a:ext cx="4284900" cy="15009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T</a:t>
            </a:r>
            <a:r>
              <a:rPr lang="en"/>
              <a:t>o make the distance width invariant, </a:t>
            </a:r>
            <a:r>
              <a:rPr lang="en">
                <a:solidFill>
                  <a:schemeClr val="dk1"/>
                </a:solidFill>
              </a:rPr>
              <a:t>w</a:t>
            </a:r>
            <a:r>
              <a:rPr lang="en">
                <a:solidFill>
                  <a:schemeClr val="dk1"/>
                </a:solidFill>
              </a:rPr>
              <a:t>e normalise the distance of every pixel with distance of nearest point on contour from it (called text radius).</a:t>
            </a:r>
            <a:endParaRPr>
              <a:solidFill>
                <a:schemeClr val="dk1"/>
              </a:solidFill>
            </a:endParaRPr>
          </a:p>
          <a:p>
            <a:pPr indent="457200" lvl="0" marL="0" rtl="0" algn="just">
              <a:spcBef>
                <a:spcPts val="0"/>
              </a:spcBef>
              <a:spcAft>
                <a:spcPts val="0"/>
              </a:spcAft>
              <a:buNone/>
            </a:pPr>
            <a:r>
              <a:rPr lang="en">
                <a:solidFill>
                  <a:schemeClr val="dk1"/>
                </a:solidFill>
              </a:rPr>
              <a:t>This might give varying results in the sharp or flat regions, instead we normalise with an estimate of text radius. </a:t>
            </a:r>
            <a:endParaRPr/>
          </a:p>
        </p:txBody>
      </p:sp>
      <p:pic>
        <p:nvPicPr>
          <p:cNvPr id="183" name="Google Shape;183;p20"/>
          <p:cNvPicPr preferRelativeResize="0"/>
          <p:nvPr/>
        </p:nvPicPr>
        <p:blipFill>
          <a:blip r:embed="rId4">
            <a:alphaModFix/>
          </a:blip>
          <a:stretch>
            <a:fillRect/>
          </a:stretch>
        </p:blipFill>
        <p:spPr>
          <a:xfrm>
            <a:off x="4071603" y="117149"/>
            <a:ext cx="927621" cy="9299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579300" y="295775"/>
            <a:ext cx="2975400" cy="7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Lobster"/>
                <a:ea typeface="Lobster"/>
                <a:cs typeface="Lobster"/>
                <a:sym typeface="Lobster"/>
              </a:rPr>
              <a:t>Distance Partition</a:t>
            </a:r>
            <a:endParaRPr sz="2300">
              <a:latin typeface="Lobster"/>
              <a:ea typeface="Lobster"/>
              <a:cs typeface="Lobster"/>
              <a:sym typeface="Lobster"/>
            </a:endParaRPr>
          </a:p>
          <a:p>
            <a:pPr indent="0" lvl="0" marL="457200" rtl="0" algn="r">
              <a:spcBef>
                <a:spcPts val="0"/>
              </a:spcBef>
              <a:spcAft>
                <a:spcPts val="0"/>
              </a:spcAft>
              <a:buNone/>
            </a:pPr>
            <a:r>
              <a:rPr lang="en" sz="1900">
                <a:latin typeface="Pacifico"/>
                <a:ea typeface="Pacifico"/>
                <a:cs typeface="Pacifico"/>
                <a:sym typeface="Pacifico"/>
              </a:rPr>
              <a:t>Modifications</a:t>
            </a:r>
            <a:endParaRPr sz="1900">
              <a:latin typeface="Pacifico"/>
              <a:ea typeface="Pacifico"/>
              <a:cs typeface="Pacifico"/>
              <a:sym typeface="Pacifico"/>
            </a:endParaRPr>
          </a:p>
        </p:txBody>
      </p:sp>
      <p:sp>
        <p:nvSpPr>
          <p:cNvPr id="189" name="Google Shape;189;p21"/>
          <p:cNvSpPr/>
          <p:nvPr/>
        </p:nvSpPr>
        <p:spPr>
          <a:xfrm rot="5400000">
            <a:off x="130800" y="961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rot="-5400000">
            <a:off x="8360400" y="4363300"/>
            <a:ext cx="668400" cy="68820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508575" y="32851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21"/>
          <p:cNvGrpSpPr/>
          <p:nvPr/>
        </p:nvGrpSpPr>
        <p:grpSpPr>
          <a:xfrm>
            <a:off x="5809525" y="258875"/>
            <a:ext cx="3153000" cy="2327400"/>
            <a:chOff x="5885725" y="1173275"/>
            <a:chExt cx="3153000" cy="2327400"/>
          </a:xfrm>
        </p:grpSpPr>
        <p:pic>
          <p:nvPicPr>
            <p:cNvPr id="193" name="Google Shape;193;p21"/>
            <p:cNvPicPr preferRelativeResize="0"/>
            <p:nvPr/>
          </p:nvPicPr>
          <p:blipFill rotWithShape="1">
            <a:blip r:embed="rId3">
              <a:alphaModFix/>
            </a:blip>
            <a:srcRect b="0" l="0" r="0" t="3222"/>
            <a:stretch/>
          </p:blipFill>
          <p:spPr>
            <a:xfrm>
              <a:off x="6248800" y="1451375"/>
              <a:ext cx="2415275" cy="1821600"/>
            </a:xfrm>
            <a:prstGeom prst="rect">
              <a:avLst/>
            </a:prstGeom>
            <a:noFill/>
            <a:ln>
              <a:noFill/>
            </a:ln>
          </p:spPr>
        </p:pic>
        <p:sp>
          <p:nvSpPr>
            <p:cNvPr id="194" name="Google Shape;194;p21"/>
            <p:cNvSpPr/>
            <p:nvPr/>
          </p:nvSpPr>
          <p:spPr>
            <a:xfrm>
              <a:off x="5885725" y="1173275"/>
              <a:ext cx="3153000" cy="2327400"/>
            </a:xfrm>
            <a:prstGeom prst="frame">
              <a:avLst>
                <a:gd fmla="val 5220" name="adj1"/>
              </a:avLst>
            </a:prstGeom>
            <a:solidFill>
              <a:srgbClr val="A61C00"/>
            </a:solidFill>
            <a:ln cap="flat" cmpd="sng" w="2857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1"/>
          <p:cNvSpPr txBox="1"/>
          <p:nvPr/>
        </p:nvSpPr>
        <p:spPr>
          <a:xfrm>
            <a:off x="1246250" y="1495425"/>
            <a:ext cx="4284900" cy="13893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Estimates are found from the regression line. We remove the outliers which cause irregularities (red and green regions in image) we assume them to be leftmost 20% points</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 </a:t>
            </a:r>
            <a:endParaRPr/>
          </a:p>
        </p:txBody>
      </p:sp>
      <p:sp>
        <p:nvSpPr>
          <p:cNvPr id="196" name="Google Shape;196;p21"/>
          <p:cNvSpPr/>
          <p:nvPr/>
        </p:nvSpPr>
        <p:spPr>
          <a:xfrm>
            <a:off x="508575" y="1608750"/>
            <a:ext cx="598500" cy="444000"/>
          </a:xfrm>
          <a:prstGeom prst="chevron">
            <a:avLst>
              <a:gd fmla="val 50000" name="adj"/>
            </a:avLst>
          </a:prstGeom>
          <a:solidFill>
            <a:srgbClr val="0097A7">
              <a:alpha val="88830"/>
            </a:srgbClr>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1"/>
          <p:cNvPicPr preferRelativeResize="0"/>
          <p:nvPr/>
        </p:nvPicPr>
        <p:blipFill>
          <a:blip r:embed="rId4">
            <a:alphaModFix/>
          </a:blip>
          <a:stretch>
            <a:fillRect/>
          </a:stretch>
        </p:blipFill>
        <p:spPr>
          <a:xfrm>
            <a:off x="4071603" y="117149"/>
            <a:ext cx="927621" cy="929952"/>
          </a:xfrm>
          <a:prstGeom prst="rect">
            <a:avLst/>
          </a:prstGeom>
          <a:noFill/>
          <a:ln>
            <a:noFill/>
          </a:ln>
        </p:spPr>
      </p:pic>
      <p:grpSp>
        <p:nvGrpSpPr>
          <p:cNvPr id="198" name="Google Shape;198;p21"/>
          <p:cNvGrpSpPr/>
          <p:nvPr/>
        </p:nvGrpSpPr>
        <p:grpSpPr>
          <a:xfrm>
            <a:off x="5818249" y="3268925"/>
            <a:ext cx="2657751" cy="444000"/>
            <a:chOff x="1398649" y="1135325"/>
            <a:chExt cx="2657751" cy="444000"/>
          </a:xfrm>
        </p:grpSpPr>
        <p:pic>
          <p:nvPicPr>
            <p:cNvPr descr="&lt;math xmlns=&quot;http://www.w3.org/1998/Math/MathML&quot; display=&quot;block&quot; data-is-equatio=&quot;1&quot; data-latex=&quot;\Omega&quot;&gt;&lt;mi mathvariant=&quot;normal&quot;&gt;Ω&lt;/mi&gt;&lt;/math&gt;" id="199" name="Google Shape;199;p21" title="normal Omega"/>
            <p:cNvPicPr preferRelativeResize="0"/>
            <p:nvPr/>
          </p:nvPicPr>
          <p:blipFill>
            <a:blip r:embed="rId5">
              <a:alphaModFix/>
            </a:blip>
            <a:stretch>
              <a:fillRect/>
            </a:stretch>
          </p:blipFill>
          <p:spPr>
            <a:xfrm>
              <a:off x="1398649" y="1285875"/>
              <a:ext cx="142875" cy="142875"/>
            </a:xfrm>
            <a:prstGeom prst="rect">
              <a:avLst/>
            </a:prstGeom>
            <a:noFill/>
            <a:ln>
              <a:noFill/>
            </a:ln>
          </p:spPr>
        </p:pic>
        <p:sp>
          <p:nvSpPr>
            <p:cNvPr id="200" name="Google Shape;200;p21"/>
            <p:cNvSpPr txBox="1"/>
            <p:nvPr/>
          </p:nvSpPr>
          <p:spPr>
            <a:xfrm>
              <a:off x="1833100" y="1135325"/>
              <a:ext cx="2223300" cy="4440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Pixels in Text Region</a:t>
              </a:r>
              <a:endParaRPr/>
            </a:p>
          </p:txBody>
        </p:sp>
      </p:grpSp>
      <p:grpSp>
        <p:nvGrpSpPr>
          <p:cNvPr id="201" name="Google Shape;201;p21"/>
          <p:cNvGrpSpPr/>
          <p:nvPr/>
        </p:nvGrpSpPr>
        <p:grpSpPr>
          <a:xfrm>
            <a:off x="5770624" y="3769263"/>
            <a:ext cx="2705376" cy="444000"/>
            <a:chOff x="1351024" y="1635663"/>
            <a:chExt cx="2705376" cy="444000"/>
          </a:xfrm>
        </p:grpSpPr>
        <p:pic>
          <p:nvPicPr>
            <p:cNvPr descr="&lt;math xmlns=&quot;http://www.w3.org/1998/Math/MathML&quot; display=&quot;block&quot; data-is-equatio=&quot;1&quot; data-latex=&quot;\delta\Omega&quot;&gt;&lt;mi&gt;δ&lt;/mi&gt;&lt;mi mathvariant=&quot;normal&quot;&gt;Ω&lt;/mi&gt;&lt;/math&gt;" id="202" name="Google Shape;202;p21" title="delta normal Omega"/>
            <p:cNvPicPr preferRelativeResize="0"/>
            <p:nvPr/>
          </p:nvPicPr>
          <p:blipFill>
            <a:blip r:embed="rId6">
              <a:alphaModFix/>
            </a:blip>
            <a:stretch>
              <a:fillRect/>
            </a:stretch>
          </p:blipFill>
          <p:spPr>
            <a:xfrm>
              <a:off x="1351024" y="1781463"/>
              <a:ext cx="238125" cy="152400"/>
            </a:xfrm>
            <a:prstGeom prst="rect">
              <a:avLst/>
            </a:prstGeom>
            <a:noFill/>
            <a:ln>
              <a:noFill/>
            </a:ln>
          </p:spPr>
        </p:pic>
        <p:sp>
          <p:nvSpPr>
            <p:cNvPr id="203" name="Google Shape;203;p21"/>
            <p:cNvSpPr txBox="1"/>
            <p:nvPr/>
          </p:nvSpPr>
          <p:spPr>
            <a:xfrm>
              <a:off x="1833100" y="1635663"/>
              <a:ext cx="2223300" cy="4440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Pixels on Boundary</a:t>
              </a:r>
              <a:endParaRPr/>
            </a:p>
          </p:txBody>
        </p:sp>
      </p:grpSp>
      <p:grpSp>
        <p:nvGrpSpPr>
          <p:cNvPr id="204" name="Google Shape;204;p21"/>
          <p:cNvGrpSpPr/>
          <p:nvPr/>
        </p:nvGrpSpPr>
        <p:grpSpPr>
          <a:xfrm>
            <a:off x="5718249" y="4269588"/>
            <a:ext cx="2757751" cy="444000"/>
            <a:chOff x="1298649" y="2135988"/>
            <a:chExt cx="2757751" cy="444000"/>
          </a:xfrm>
        </p:grpSpPr>
        <p:pic>
          <p:nvPicPr>
            <p:cNvPr descr="&lt;math xmlns=&quot;http://www.w3.org/1998/Math/MathML&quot; display=&quot;block&quot; data-is-equatio=&quot;1&quot; data-latex=&quot;|\delta\Omega|&quot;&gt;&lt;mo data-mjx-texclass=&quot;ORD&quot; stretchy=&quot;false&quot;&gt;|&lt;/mo&gt;&lt;mi&gt;δ&lt;/mi&gt;&lt;mi mathvariant=&quot;normal&quot;&gt;Ω&lt;/mi&gt;&lt;mo data-mjx-texclass=&quot;ORD&quot; stretchy=&quot;false&quot;&gt;|&lt;/mo&gt;&lt;/math&gt;" id="205" name="Google Shape;205;p21" title="the absolute value of delta normal Omega"/>
            <p:cNvPicPr preferRelativeResize="0"/>
            <p:nvPr/>
          </p:nvPicPr>
          <p:blipFill>
            <a:blip r:embed="rId7">
              <a:alphaModFix/>
            </a:blip>
            <a:stretch>
              <a:fillRect/>
            </a:stretch>
          </p:blipFill>
          <p:spPr>
            <a:xfrm>
              <a:off x="1298649" y="2262738"/>
              <a:ext cx="342900" cy="190500"/>
            </a:xfrm>
            <a:prstGeom prst="rect">
              <a:avLst/>
            </a:prstGeom>
            <a:noFill/>
            <a:ln>
              <a:noFill/>
            </a:ln>
          </p:spPr>
        </p:pic>
        <p:sp>
          <p:nvSpPr>
            <p:cNvPr id="206" name="Google Shape;206;p21"/>
            <p:cNvSpPr txBox="1"/>
            <p:nvPr/>
          </p:nvSpPr>
          <p:spPr>
            <a:xfrm>
              <a:off x="1833100" y="2135988"/>
              <a:ext cx="2223300" cy="444000"/>
            </a:xfrm>
            <a:prstGeom prst="rect">
              <a:avLst/>
            </a:prstGeom>
            <a:solidFill>
              <a:srgbClr val="0097A7">
                <a:alpha val="25140"/>
              </a:srgbClr>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Boundary pixel count</a:t>
              </a:r>
              <a:endParaRPr/>
            </a:p>
          </p:txBody>
        </p:sp>
      </p:grpSp>
      <p:cxnSp>
        <p:nvCxnSpPr>
          <p:cNvPr id="207" name="Google Shape;207;p21"/>
          <p:cNvCxnSpPr/>
          <p:nvPr/>
        </p:nvCxnSpPr>
        <p:spPr>
          <a:xfrm>
            <a:off x="5514650" y="3153750"/>
            <a:ext cx="11700" cy="1765500"/>
          </a:xfrm>
          <a:prstGeom prst="straightConnector1">
            <a:avLst/>
          </a:prstGeom>
          <a:noFill/>
          <a:ln cap="flat" cmpd="sng" w="38100">
            <a:solidFill>
              <a:srgbClr val="0097A7"/>
            </a:solidFill>
            <a:prstDash val="dash"/>
            <a:round/>
            <a:headEnd len="med" w="med" type="none"/>
            <a:tailEnd len="med" w="med" type="none"/>
          </a:ln>
        </p:spPr>
      </p:cxnSp>
      <p:pic>
        <p:nvPicPr>
          <p:cNvPr descr="&lt;math xmlns=&quot;http://www.w3.org/1998/Math/MathML&quot; display=&quot;block&quot; data-is-equatio=&quot;1&quot; data-latex=&quot;\tilde{r}(q)= max(dist(q,skel(\Omega)) , 0.2k|\delta \Omega|+b)&quot;&gt;&lt;mrow&gt;&lt;mover&gt;&lt;mi&gt;r&lt;/mi&gt;&lt;mo stretchy=&quot;false&quot;&gt;~&lt;/mo&gt;&lt;/mover&gt;&lt;/mrow&gt;&lt;mo stretchy=&quot;false&quot;&gt;(&lt;/mo&gt;&lt;mi&gt;q&lt;/mi&gt;&lt;mo stretchy=&quot;false&quot;&gt;)&lt;/mo&gt;&lt;mo&gt;=&lt;/mo&gt;&lt;mi&gt;m&lt;/mi&gt;&lt;mi&gt;a&lt;/mi&gt;&lt;mi&gt;x&lt;/mi&gt;&lt;mo stretchy=&quot;false&quot;&gt;(&lt;/mo&gt;&lt;mi&gt;d&lt;/mi&gt;&lt;mi&gt;i&lt;/mi&gt;&lt;mi&gt;s&lt;/mi&gt;&lt;mi&gt;t&lt;/mi&gt;&lt;mo stretchy=&quot;false&quot;&gt;(&lt;/mo&gt;&lt;mi&gt;q&lt;/mi&gt;&lt;mo&gt;,&lt;/mo&gt;&lt;mi&gt;s&lt;/mi&gt;&lt;mi&gt;k&lt;/mi&gt;&lt;mi&gt;e&lt;/mi&gt;&lt;mi&gt;l&lt;/mi&gt;&lt;mo stretchy=&quot;false&quot;&gt;(&lt;/mo&gt;&lt;mi mathvariant=&quot;normal&quot;&gt;Ω&lt;/mi&gt;&lt;mo stretchy=&quot;false&quot;&gt;)&lt;/mo&gt;&lt;mo stretchy=&quot;false&quot;&gt;)&lt;/mo&gt;&lt;mo&gt;,&lt;/mo&gt;&lt;mn&gt;0.2&lt;/mn&gt;&lt;mi&gt;k&lt;/mi&gt;&lt;mo data-mjx-texclass=&quot;ORD&quot; stretchy=&quot;false&quot;&gt;|&lt;/mo&gt;&lt;mi&gt;δ&lt;/mi&gt;&lt;mi mathvariant=&quot;normal&quot;&gt;Ω&lt;/mi&gt;&lt;mo data-mjx-texclass=&quot;ORD&quot; stretchy=&quot;false&quot;&gt;|&lt;/mo&gt;&lt;mo&gt;+&lt;/mo&gt;&lt;mi&gt;b&lt;/mi&gt;&lt;mo stretchy=&quot;false&quot;&gt;)&lt;/mo&gt;&lt;/math&gt;" id="208" name="Google Shape;208;p21" title="r tilde of q equals m a. x of open paren d i s t of open paren q comma s k e l of normal Omega close paren comma 0.2 k times the absolute value of delta normal Omega plus b close paren"/>
          <p:cNvPicPr preferRelativeResize="0"/>
          <p:nvPr/>
        </p:nvPicPr>
        <p:blipFill>
          <a:blip r:embed="rId8">
            <a:alphaModFix/>
          </a:blip>
          <a:stretch>
            <a:fillRect/>
          </a:stretch>
        </p:blipFill>
        <p:spPr>
          <a:xfrm>
            <a:off x="1398638" y="3357513"/>
            <a:ext cx="3676551" cy="200025"/>
          </a:xfrm>
          <a:prstGeom prst="rect">
            <a:avLst/>
          </a:prstGeom>
          <a:noFill/>
          <a:ln>
            <a:noFill/>
          </a:ln>
        </p:spPr>
      </p:pic>
      <p:pic>
        <p:nvPicPr>
          <p:cNvPr id="209" name="Google Shape;209;p21"/>
          <p:cNvPicPr preferRelativeResize="0"/>
          <p:nvPr/>
        </p:nvPicPr>
        <p:blipFill>
          <a:blip r:embed="rId9">
            <a:alphaModFix/>
          </a:blip>
          <a:stretch>
            <a:fillRect/>
          </a:stretch>
        </p:blipFill>
        <p:spPr>
          <a:xfrm>
            <a:off x="1349225" y="4143625"/>
            <a:ext cx="3672283" cy="17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